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713" r:id="rId1"/>
  </p:sldMasterIdLst>
  <p:notesMasterIdLst>
    <p:notesMasterId r:id="rId15"/>
  </p:notesMasterIdLst>
  <p:handoutMasterIdLst>
    <p:handoutMasterId r:id="rId16"/>
  </p:handoutMasterIdLst>
  <p:sldIdLst>
    <p:sldId id="256" r:id="rId2"/>
    <p:sldId id="257" r:id="rId3"/>
    <p:sldId id="265" r:id="rId4"/>
    <p:sldId id="285" r:id="rId5"/>
    <p:sldId id="269" r:id="rId6"/>
    <p:sldId id="267" r:id="rId7"/>
    <p:sldId id="277" r:id="rId8"/>
    <p:sldId id="278" r:id="rId9"/>
    <p:sldId id="260" r:id="rId10"/>
    <p:sldId id="279" r:id="rId11"/>
    <p:sldId id="281" r:id="rId12"/>
    <p:sldId id="264" r:id="rId13"/>
    <p:sldId id="286" r:id="rId1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1pPr>
    <a:lvl2pPr marL="457200"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2pPr>
    <a:lvl3pPr marL="914400"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3pPr>
    <a:lvl4pPr marL="1371600"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4pPr>
    <a:lvl5pPr marL="1828800" algn="l" rtl="0" fontAlgn="base">
      <a:spcBef>
        <a:spcPct val="0"/>
      </a:spcBef>
      <a:spcAft>
        <a:spcPct val="0"/>
      </a:spcAft>
      <a:defRPr sz="2400" kern="1200">
        <a:solidFill>
          <a:schemeClr val="tx1"/>
        </a:solidFill>
        <a:latin typeface="Arial" pitchFamily="-72" charset="0"/>
        <a:ea typeface="ＭＳ Ｐゴシック" pitchFamily="-72" charset="-128"/>
        <a:cs typeface="ＭＳ Ｐゴシック" pitchFamily="-72" charset="-128"/>
      </a:defRPr>
    </a:lvl5pPr>
    <a:lvl6pPr marL="2286000" algn="l" defTabSz="457200" rtl="0" eaLnBrk="1" latinLnBrk="0" hangingPunct="1">
      <a:defRPr sz="2400" kern="1200">
        <a:solidFill>
          <a:schemeClr val="tx1"/>
        </a:solidFill>
        <a:latin typeface="Arial" pitchFamily="-72" charset="0"/>
        <a:ea typeface="ＭＳ Ｐゴシック" pitchFamily="-72" charset="-128"/>
        <a:cs typeface="ＭＳ Ｐゴシック" pitchFamily="-72" charset="-128"/>
      </a:defRPr>
    </a:lvl6pPr>
    <a:lvl7pPr marL="2743200" algn="l" defTabSz="457200" rtl="0" eaLnBrk="1" latinLnBrk="0" hangingPunct="1">
      <a:defRPr sz="2400" kern="1200">
        <a:solidFill>
          <a:schemeClr val="tx1"/>
        </a:solidFill>
        <a:latin typeface="Arial" pitchFamily="-72" charset="0"/>
        <a:ea typeface="ＭＳ Ｐゴシック" pitchFamily="-72" charset="-128"/>
        <a:cs typeface="ＭＳ Ｐゴシック" pitchFamily="-72" charset="-128"/>
      </a:defRPr>
    </a:lvl7pPr>
    <a:lvl8pPr marL="3200400" algn="l" defTabSz="457200" rtl="0" eaLnBrk="1" latinLnBrk="0" hangingPunct="1">
      <a:defRPr sz="2400" kern="1200">
        <a:solidFill>
          <a:schemeClr val="tx1"/>
        </a:solidFill>
        <a:latin typeface="Arial" pitchFamily="-72" charset="0"/>
        <a:ea typeface="ＭＳ Ｐゴシック" pitchFamily="-72" charset="-128"/>
        <a:cs typeface="ＭＳ Ｐゴシック" pitchFamily="-72" charset="-128"/>
      </a:defRPr>
    </a:lvl8pPr>
    <a:lvl9pPr marL="3657600" algn="l" defTabSz="457200" rtl="0" eaLnBrk="1" latinLnBrk="0" hangingPunct="1">
      <a:defRPr sz="2400" kern="1200">
        <a:solidFill>
          <a:schemeClr val="tx1"/>
        </a:solidFill>
        <a:latin typeface="Arial" pitchFamily="-72" charset="0"/>
        <a:ea typeface="ＭＳ Ｐゴシック" pitchFamily="-72" charset="-128"/>
        <a:cs typeface="ＭＳ Ｐゴシック" pitchFamily="-72"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C8061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ferSingleView="1">
    <p:restoredLeft sz="15620"/>
    <p:restoredTop sz="94660"/>
  </p:normalViewPr>
  <p:slideViewPr>
    <p:cSldViewPr>
      <p:cViewPr varScale="1">
        <p:scale>
          <a:sx n="146" d="100"/>
          <a:sy n="146" d="100"/>
        </p:scale>
        <p:origin x="-138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0"/>
                <a:cs typeface="ＭＳ Ｐゴシック" charset="0"/>
              </a:defRPr>
            </a:lvl1pPr>
          </a:lstStyle>
          <a:p>
            <a:pPr>
              <a:defRPr/>
            </a:pPr>
            <a:endParaRPr lang="en-US"/>
          </a:p>
        </p:txBody>
      </p:sp>
      <p:sp>
        <p:nvSpPr>
          <p:cNvPr id="22531" name="Rectangle 3"/>
          <p:cNvSpPr>
            <a:spLocks noGrp="1" noChangeArrowheads="1"/>
          </p:cNvSpPr>
          <p:nvPr>
            <p:ph type="dt" sz="quarter" idx="1"/>
          </p:nvPr>
        </p:nvSpPr>
        <p:spPr bwMode="auto">
          <a:xfrm>
            <a:off x="3886200" y="0"/>
            <a:ext cx="29718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0"/>
                <a:cs typeface="ＭＳ Ｐゴシック" charset="0"/>
              </a:defRPr>
            </a:lvl1pPr>
          </a:lstStyle>
          <a:p>
            <a:pPr>
              <a:defRPr/>
            </a:pPr>
            <a:endParaRPr lang="en-US"/>
          </a:p>
        </p:txBody>
      </p:sp>
      <p:sp>
        <p:nvSpPr>
          <p:cNvPr id="22532" name="Rectangle 4"/>
          <p:cNvSpPr>
            <a:spLocks noGrp="1" noChangeArrowheads="1"/>
          </p:cNvSpPr>
          <p:nvPr>
            <p:ph type="ftr" sz="quarter" idx="2"/>
          </p:nvPr>
        </p:nvSpPr>
        <p:spPr bwMode="auto">
          <a:xfrm>
            <a:off x="0" y="8686800"/>
            <a:ext cx="29718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0"/>
                <a:cs typeface="ＭＳ Ｐゴシック" charset="0"/>
              </a:defRPr>
            </a:lvl1pPr>
          </a:lstStyle>
          <a:p>
            <a:pPr>
              <a:defRPr/>
            </a:pPr>
            <a:endParaRPr lang="en-US"/>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charset="0"/>
                <a:cs typeface="ＭＳ Ｐゴシック" charset="0"/>
              </a:defRPr>
            </a:lvl1pPr>
          </a:lstStyle>
          <a:p>
            <a:pPr>
              <a:defRPr/>
            </a:pPr>
            <a:fld id="{95FE9C9C-DF0E-4A00-9AB4-36EA7BAB0FE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0"/>
                <a:cs typeface="ＭＳ Ｐゴシック" charset="0"/>
              </a:defRPr>
            </a:lvl1pPr>
          </a:lstStyle>
          <a:p>
            <a:pPr>
              <a:defRPr/>
            </a:pPr>
            <a:endParaRPr lang="en-US"/>
          </a:p>
        </p:txBody>
      </p:sp>
      <p:sp>
        <p:nvSpPr>
          <p:cNvPr id="1331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0"/>
                <a:cs typeface="ＭＳ Ｐゴシック"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0"/>
                <a:cs typeface="ＭＳ Ｐゴシック" charset="0"/>
              </a:defRPr>
            </a:lvl1pPr>
          </a:lstStyle>
          <a:p>
            <a:pPr>
              <a:defRPr/>
            </a:pPr>
            <a:endParaRPr lang="en-US"/>
          </a:p>
        </p:txBody>
      </p:sp>
      <p:sp>
        <p:nvSpPr>
          <p:cNvPr id="1331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ext uri="{91240B29-F687-4f45-9708-019B960494DF}"/>
            <a:ext uri="{FAA26D3D-D897-4be2-8F04-BA451C77F1D7}"/>
          </a:extLst>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charset="0"/>
                <a:cs typeface="ＭＳ Ｐゴシック" charset="0"/>
              </a:defRPr>
            </a:lvl1pPr>
          </a:lstStyle>
          <a:p>
            <a:pPr>
              <a:defRPr/>
            </a:pPr>
            <a:fld id="{67F2B289-5765-4DF3-AC9D-E22E64A9096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miter lim="800000"/>
            <a:headEnd/>
            <a:tailEnd/>
          </a:ln>
        </p:spPr>
        <p:txBody>
          <a:bodyPr/>
          <a:lstStyle/>
          <a:p>
            <a:fld id="{6C99A239-3554-4C07-A89A-ED2759F98BFA}" type="slidenum">
              <a:rPr lang="en-US">
                <a:latin typeface="Arial" pitchFamily="-72" charset="0"/>
                <a:ea typeface="ＭＳ Ｐゴシック" pitchFamily="-72" charset="-128"/>
                <a:cs typeface="ＭＳ Ｐゴシック" pitchFamily="-72" charset="-128"/>
              </a:rPr>
              <a:pPr/>
              <a:t>1</a:t>
            </a:fld>
            <a:endParaRPr lang="en-US">
              <a:latin typeface="Arial" pitchFamily="-72" charset="0"/>
              <a:ea typeface="ＭＳ Ｐゴシック" pitchFamily="-72" charset="-128"/>
              <a:cs typeface="ＭＳ Ｐゴシック" pitchFamily="-72" charset="-128"/>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p:spPr>
        <p:txBody>
          <a:bodyPr/>
          <a:lstStyle/>
          <a:p>
            <a:pPr eaLnBrk="1" hangingPunct="1"/>
            <a:endParaRPr lang="en-US">
              <a:latin typeface="Arial" pitchFamily="-72" charset="0"/>
              <a:ea typeface="ＭＳ Ｐゴシック" pitchFamily="-72" charset="-128"/>
              <a:cs typeface="ＭＳ Ｐゴシック" pitchFamily="-72"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ln>
            <a:miter lim="800000"/>
            <a:headEnd/>
            <a:tailEnd/>
          </a:ln>
        </p:spPr>
        <p:txBody>
          <a:bodyPr/>
          <a:lstStyle/>
          <a:p>
            <a:fld id="{EB73ED49-6C52-4C4D-B1C2-487D7964BED2}" type="slidenum">
              <a:rPr lang="en-US">
                <a:latin typeface="Arial" pitchFamily="-72" charset="0"/>
                <a:ea typeface="ＭＳ Ｐゴシック" pitchFamily="-72" charset="-128"/>
                <a:cs typeface="ＭＳ Ｐゴシック" pitchFamily="-72" charset="-128"/>
              </a:rPr>
              <a:pPr/>
              <a:t>2</a:t>
            </a:fld>
            <a:endParaRPr lang="en-US">
              <a:latin typeface="Arial" pitchFamily="-72" charset="0"/>
              <a:ea typeface="ＭＳ Ｐゴシック" pitchFamily="-72" charset="-128"/>
              <a:cs typeface="ＭＳ Ｐゴシック" pitchFamily="-72" charset="-128"/>
            </a:endParaRP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en-US">
              <a:latin typeface="Arial" pitchFamily="-72" charset="0"/>
              <a:ea typeface="ＭＳ Ｐゴシック" pitchFamily="-72" charset="-128"/>
              <a:cs typeface="ＭＳ Ｐゴシック" pitchFamily="-72"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a:ln>
            <a:miter lim="800000"/>
            <a:headEnd/>
            <a:tailEnd/>
          </a:ln>
        </p:spPr>
        <p:txBody>
          <a:bodyPr/>
          <a:lstStyle/>
          <a:p>
            <a:fld id="{3997B51C-93AF-47CD-9B4A-34185194D3B0}" type="slidenum">
              <a:rPr lang="en-US">
                <a:latin typeface="Arial" pitchFamily="-72" charset="0"/>
                <a:ea typeface="ＭＳ Ｐゴシック" pitchFamily="-72" charset="-128"/>
                <a:cs typeface="ＭＳ Ｐゴシック" pitchFamily="-72" charset="-128"/>
              </a:rPr>
              <a:pPr/>
              <a:t>3</a:t>
            </a:fld>
            <a:endParaRPr lang="en-US">
              <a:latin typeface="Arial" pitchFamily="-72" charset="0"/>
              <a:ea typeface="ＭＳ Ｐゴシック" pitchFamily="-72" charset="-128"/>
              <a:cs typeface="ＭＳ Ｐゴシック" pitchFamily="-72" charset="-128"/>
            </a:endParaRP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p:spPr>
        <p:txBody>
          <a:bodyPr/>
          <a:lstStyle/>
          <a:p>
            <a:pPr eaLnBrk="1" hangingPunct="1"/>
            <a:endParaRPr lang="en-US">
              <a:latin typeface="Arial" pitchFamily="-72" charset="0"/>
              <a:ea typeface="ＭＳ Ｐゴシック" pitchFamily="-72" charset="-128"/>
              <a:cs typeface="ＭＳ Ｐゴシック" pitchFamily="-72"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ln>
            <a:miter lim="800000"/>
            <a:headEnd/>
            <a:tailEnd/>
          </a:ln>
        </p:spPr>
        <p:txBody>
          <a:bodyPr/>
          <a:lstStyle/>
          <a:p>
            <a:fld id="{9EFD9EA9-A547-40F1-895D-E2524A052B3E}" type="slidenum">
              <a:rPr lang="en-US">
                <a:latin typeface="Arial" pitchFamily="-72" charset="0"/>
                <a:ea typeface="ＭＳ Ｐゴシック" pitchFamily="-72" charset="-128"/>
                <a:cs typeface="ＭＳ Ｐゴシック" pitchFamily="-72" charset="-128"/>
              </a:rPr>
              <a:pPr/>
              <a:t>6</a:t>
            </a:fld>
            <a:endParaRPr lang="en-US">
              <a:latin typeface="Arial" pitchFamily="-72" charset="0"/>
              <a:ea typeface="ＭＳ Ｐゴシック" pitchFamily="-72" charset="-128"/>
              <a:cs typeface="ＭＳ Ｐゴシック" pitchFamily="-72" charset="-128"/>
            </a:endParaRP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p:spPr>
        <p:txBody>
          <a:bodyPr/>
          <a:lstStyle/>
          <a:p>
            <a:pPr eaLnBrk="1" hangingPunct="1"/>
            <a:endParaRPr lang="en-US">
              <a:latin typeface="Arial" pitchFamily="-72" charset="0"/>
              <a:ea typeface="ＭＳ Ｐゴシック" pitchFamily="-72" charset="-128"/>
              <a:cs typeface="ＭＳ Ｐゴシック" pitchFamily="-72"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miter lim="800000"/>
            <a:headEnd/>
            <a:tailEnd/>
          </a:ln>
        </p:spPr>
        <p:txBody>
          <a:bodyPr/>
          <a:lstStyle/>
          <a:p>
            <a:fld id="{7D8A0008-AEEC-4084-A378-7950665424CD}" type="slidenum">
              <a:rPr lang="en-US">
                <a:latin typeface="Arial" pitchFamily="-72" charset="0"/>
                <a:ea typeface="ＭＳ Ｐゴシック" pitchFamily="-72" charset="-128"/>
                <a:cs typeface="ＭＳ Ｐゴシック" pitchFamily="-72" charset="-128"/>
              </a:rPr>
              <a:pPr/>
              <a:t>9</a:t>
            </a:fld>
            <a:endParaRPr lang="en-US">
              <a:latin typeface="Arial" pitchFamily="-72" charset="0"/>
              <a:ea typeface="ＭＳ Ｐゴシック" pitchFamily="-72" charset="-128"/>
              <a:cs typeface="ＭＳ Ｐゴシック" pitchFamily="-72" charset="-128"/>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p:spPr>
        <p:txBody>
          <a:bodyPr/>
          <a:lstStyle/>
          <a:p>
            <a:pPr eaLnBrk="1" hangingPunct="1"/>
            <a:endParaRPr lang="en-US">
              <a:latin typeface="Arial" pitchFamily="-72" charset="0"/>
              <a:ea typeface="ＭＳ Ｐゴシック" pitchFamily="-72" charset="-128"/>
              <a:cs typeface="ＭＳ Ｐゴシック" pitchFamily="-72"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ln>
            <a:miter lim="800000"/>
            <a:headEnd/>
            <a:tailEnd/>
          </a:ln>
        </p:spPr>
        <p:txBody>
          <a:bodyPr/>
          <a:lstStyle/>
          <a:p>
            <a:fld id="{3AED4ACB-A976-40D5-AEFD-53EC30436A68}" type="slidenum">
              <a:rPr lang="en-US">
                <a:latin typeface="Arial" pitchFamily="-72" charset="0"/>
                <a:ea typeface="ＭＳ Ｐゴシック" pitchFamily="-72" charset="-128"/>
                <a:cs typeface="ＭＳ Ｐゴシック" pitchFamily="-72" charset="-128"/>
              </a:rPr>
              <a:pPr/>
              <a:t>12</a:t>
            </a:fld>
            <a:endParaRPr lang="en-US">
              <a:latin typeface="Arial" pitchFamily="-72" charset="0"/>
              <a:ea typeface="ＭＳ Ｐゴシック" pitchFamily="-72" charset="-128"/>
              <a:cs typeface="ＭＳ Ｐゴシック" pitchFamily="-72" charset="-128"/>
            </a:endParaRP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p:spPr>
        <p:txBody>
          <a:bodyPr/>
          <a:lstStyle/>
          <a:p>
            <a:pPr eaLnBrk="1" hangingPunct="1"/>
            <a:endParaRPr lang="en-US">
              <a:latin typeface="Arial" pitchFamily="-72" charset="0"/>
              <a:ea typeface="ＭＳ Ｐゴシック" pitchFamily="-72" charset="-128"/>
              <a:cs typeface="ＭＳ Ｐゴシック" pitchFamily="-72"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6"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7" name="Rectangle 24"/>
          <p:cNvSpPr>
            <a:spLocks noChangeArrowheads="1"/>
          </p:cNvSpPr>
          <p:nvPr/>
        </p:nvSpPr>
        <p:spPr bwMode="white">
          <a:xfrm>
            <a:off x="0" y="0"/>
            <a:ext cx="9144000" cy="25146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Arial" charset="0"/>
              <a:ea typeface="ＭＳ Ｐゴシック" charset="0"/>
              <a:cs typeface="ＭＳ Ｐゴシック"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59B1EAD8-E188-4F80-A714-EC5C54F2A821}"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A1B847-707C-49CC-825E-89561B8E59EE}"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6" name="Rectangle 23"/>
          <p:cNvSpPr>
            <a:spLocks noChangeArrowheads="1"/>
          </p:cNvSpPr>
          <p:nvPr/>
        </p:nvSpPr>
        <p:spPr bwMode="white">
          <a:xfrm>
            <a:off x="0" y="0"/>
            <a:ext cx="9144000" cy="155575"/>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7"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Arial" charset="0"/>
              <a:ea typeface="ＭＳ Ｐゴシック" charset="0"/>
              <a:cs typeface="ＭＳ Ｐゴシック" charset="0"/>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DC1D2340-5889-4C9E-972D-83A762B1E71D}" type="slidenum">
              <a:rPr lang="en-US"/>
              <a:pPr>
                <a:defRPr/>
              </a:pPr>
              <a:t>‹#›</a:t>
            </a:fld>
            <a:endParaRPr lang="en-US"/>
          </a:p>
        </p:txBody>
      </p:sp>
      <p:sp>
        <p:nvSpPr>
          <p:cNvPr id="14" name="Date Placeholder 3"/>
          <p:cNvSpPr>
            <a:spLocks noGrp="1"/>
          </p:cNvSpPr>
          <p:nvPr>
            <p:ph type="dt" sz="half" idx="11"/>
          </p:nvPr>
        </p:nvSpPr>
        <p:spPr/>
        <p:txBody>
          <a:bodyPr/>
          <a:lstStyle>
            <a:lvl1pPr>
              <a:defRPr/>
            </a:lvl1pPr>
          </a:lstStyle>
          <a:p>
            <a:pPr>
              <a:defRPr/>
            </a:pPr>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EE6094CD-BDC8-4468-A49A-E3298E3D87AF}"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6"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7" name="Rectangle 24"/>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8" name="Rectangle 25"/>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9" name="Rectangle 26"/>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Arial" charset="0"/>
              <a:ea typeface="ＭＳ Ｐゴシック" charset="0"/>
              <a:cs typeface="ＭＳ Ｐゴシック" charset="0"/>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B61105F0-A635-47A1-BE19-54366DAA8B88}"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solidFill>
              <a:schemeClr val="tx2"/>
            </a:solidFill>
            <a:prstDash val="sysDash"/>
            <a:round/>
            <a:headEnd/>
            <a:tailEnd/>
          </a:ln>
          <a:extLst>
            <a:ext uri="{909E8E84-426E-40dd-AFC4-6F175D3DCCD1}"/>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76BD9F3A-0FDC-4802-9DF3-75184BB5E2B9}"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solidFill>
              <a:schemeClr val="tx2"/>
            </a:solidFill>
            <a:prstDash val="sysDash"/>
            <a:round/>
            <a:headEnd/>
            <a:tailEnd/>
          </a:ln>
          <a:extLst>
            <a:ext uri="{909E8E84-426E-40dd-AFC4-6F175D3DCCD1}"/>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9"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0"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1" name="Rectangle 25"/>
          <p:cNvSpPr>
            <a:spLocks noChangeArrowheads="1"/>
          </p:cNvSpPr>
          <p:nvPr/>
        </p:nvSpPr>
        <p:spPr bwMode="white">
          <a:xfrm>
            <a:off x="899160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Arial" charset="0"/>
              <a:ea typeface="ＭＳ Ｐゴシック" charset="0"/>
              <a:cs typeface="ＭＳ Ｐゴシック" charset="0"/>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B2B86DCC-4C00-4973-9B2E-2388017EFF1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A15C7245-3687-4C87-8FAE-DCA5BE2D55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4" name="Rectangle 23"/>
          <p:cNvSpPr>
            <a:spLocks noChangeArrowheads="1"/>
          </p:cNvSpPr>
          <p:nvPr/>
        </p:nvSpPr>
        <p:spPr bwMode="white">
          <a:xfrm>
            <a:off x="899160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5"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Arial" charset="0"/>
              <a:ea typeface="ＭＳ Ｐゴシック" charset="0"/>
              <a:cs typeface="ＭＳ Ｐゴシック" charset="0"/>
            </a:endParaRPr>
          </a:p>
        </p:txBody>
      </p:sp>
      <p:sp>
        <p:nvSpPr>
          <p:cNvPr id="8" name="Date Placeholder 1"/>
          <p:cNvSpPr>
            <a:spLocks noGrp="1"/>
          </p:cNvSpPr>
          <p:nvPr>
            <p:ph type="dt" sz="half" idx="10"/>
          </p:nvPr>
        </p:nvSpPr>
        <p:spPr/>
        <p:txBody>
          <a:bodyPr/>
          <a:lstStyle>
            <a:lvl1pPr>
              <a:defRPr/>
            </a:lvl1pPr>
          </a:lstStyle>
          <a:p>
            <a:pPr>
              <a:defRPr/>
            </a:pPr>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6C8EC2D4-0A39-46EB-94BE-F8D54EDF5CF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7" name="Rectangle 23"/>
          <p:cNvSpPr>
            <a:spLocks noChangeArrowheads="1"/>
          </p:cNvSpPr>
          <p:nvPr/>
        </p:nvSpPr>
        <p:spPr bwMode="white">
          <a:xfrm>
            <a:off x="899160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8" name="Rectangle 24"/>
          <p:cNvSpPr>
            <a:spLocks noChangeArrowheads="1"/>
          </p:cNvSpPr>
          <p:nvPr/>
        </p:nvSpPr>
        <p:spPr bwMode="white">
          <a:xfrm>
            <a:off x="0" y="0"/>
            <a:ext cx="9144000" cy="119063"/>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9"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Arial" charset="0"/>
              <a:ea typeface="ＭＳ Ｐゴシック" charset="0"/>
              <a:cs typeface="ＭＳ Ｐゴシック" charset="0"/>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9EDB1B77-0E2A-4623-BB79-B67E200FB9CA}" type="slidenum">
              <a:rPr lang="en-US"/>
              <a:pPr>
                <a:defRPr/>
              </a:pPr>
              <a:t>‹#›</a:t>
            </a:fld>
            <a:endParaRPr lang="en-US"/>
          </a:p>
        </p:txBody>
      </p:sp>
      <p:sp>
        <p:nvSpPr>
          <p:cNvPr id="17" name="Date Placeholder 4"/>
          <p:cNvSpPr>
            <a:spLocks noGrp="1"/>
          </p:cNvSpPr>
          <p:nvPr>
            <p:ph type="dt" sz="half" idx="11"/>
          </p:nvPr>
        </p:nvSpPr>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7" name="Rectangle 23"/>
          <p:cNvSpPr>
            <a:spLocks noChangeArrowheads="1"/>
          </p:cNvSpPr>
          <p:nvPr/>
        </p:nvSpPr>
        <p:spPr bwMode="white">
          <a:xfrm>
            <a:off x="899160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8" name="Rectangle 24"/>
          <p:cNvSpPr>
            <a:spLocks noChangeArrowheads="1"/>
          </p:cNvSpPr>
          <p:nvPr/>
        </p:nvSpPr>
        <p:spPr bwMode="white">
          <a:xfrm>
            <a:off x="0" y="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9"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Arial" charset="0"/>
              <a:ea typeface="ＭＳ Ｐゴシック" charset="0"/>
              <a:cs typeface="ＭＳ Ｐゴシック"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938776D3-2426-47FF-B917-664CCC834F0C}" type="slidenum">
              <a:rPr lang="en-US"/>
              <a:pPr>
                <a:defRPr/>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ex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latin typeface="Arial" charset="0"/>
                <a:ea typeface="ＭＳ Ｐゴシック" charset="0"/>
                <a:cs typeface="ＭＳ Ｐゴシック" charset="0"/>
              </a:defRPr>
            </a:lvl1pPr>
          </a:lstStyle>
          <a:p>
            <a:pPr>
              <a:defRPr/>
            </a:pPr>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latin typeface="Arial" charset="0"/>
                <a:ea typeface="ＭＳ Ｐゴシック" charset="0"/>
                <a:cs typeface="ＭＳ Ｐゴシック" charset="0"/>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0" hangingPunct="0">
              <a:defRPr/>
            </a:pPr>
            <a:endParaRPr lang="en-US" dirty="0">
              <a:latin typeface="Arial" charset="0"/>
              <a:ea typeface="ＭＳ Ｐゴシック" charset="0"/>
              <a:cs typeface="ＭＳ Ｐゴシック" charset="0"/>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0" hangingPunct="0">
              <a:defRPr/>
            </a:pPr>
            <a:endParaRPr lang="en-US">
              <a:latin typeface="Arial" charset="0"/>
              <a:ea typeface="ＭＳ Ｐゴシック" charset="0"/>
              <a:cs typeface="ＭＳ Ｐゴシック" charset="0"/>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latin typeface="Arial" charset="0"/>
                <a:ea typeface="ＭＳ Ｐゴシック" charset="0"/>
                <a:cs typeface="ＭＳ Ｐゴシック" charset="0"/>
              </a:defRPr>
            </a:lvl1pPr>
          </a:lstStyle>
          <a:p>
            <a:pPr>
              <a:defRPr/>
            </a:pPr>
            <a:fld id="{5322C59E-13D7-4F27-A978-F389EBFA3A6E}" type="slidenum">
              <a:rPr lang="en-US"/>
              <a:pPr>
                <a:defRPr/>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ctr" rtl="0" eaLnBrk="0" fontAlgn="base" hangingPunct="0">
        <a:spcBef>
          <a:spcPct val="0"/>
        </a:spcBef>
        <a:spcAft>
          <a:spcPct val="0"/>
        </a:spcAft>
        <a:defRPr sz="3300" kern="1200">
          <a:solidFill>
            <a:srgbClr val="7B9899"/>
          </a:solidFill>
          <a:latin typeface="+mj-lt"/>
          <a:ea typeface="ＭＳ Ｐゴシック" charset="0"/>
          <a:cs typeface="ＭＳ Ｐゴシック" charset="0"/>
        </a:defRPr>
      </a:lvl1pPr>
      <a:lvl2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2pPr>
      <a:lvl3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3pPr>
      <a:lvl4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4pPr>
      <a:lvl5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5pPr>
      <a:lvl6pPr marL="457200" algn="ctr" rtl="0" fontAlgn="base">
        <a:spcBef>
          <a:spcPct val="0"/>
        </a:spcBef>
        <a:spcAft>
          <a:spcPct val="0"/>
        </a:spcAft>
        <a:defRPr sz="3300">
          <a:solidFill>
            <a:srgbClr val="7B9899"/>
          </a:solidFill>
          <a:latin typeface="Georgia" charset="0"/>
          <a:ea typeface="ＭＳ Ｐゴシック" charset="0"/>
          <a:cs typeface="ＭＳ Ｐゴシック" charset="0"/>
        </a:defRPr>
      </a:lvl6pPr>
      <a:lvl7pPr marL="914400" algn="ctr" rtl="0" fontAlgn="base">
        <a:spcBef>
          <a:spcPct val="0"/>
        </a:spcBef>
        <a:spcAft>
          <a:spcPct val="0"/>
        </a:spcAft>
        <a:defRPr sz="3300">
          <a:solidFill>
            <a:srgbClr val="7B9899"/>
          </a:solidFill>
          <a:latin typeface="Georgia" charset="0"/>
          <a:ea typeface="ＭＳ Ｐゴシック" charset="0"/>
          <a:cs typeface="ＭＳ Ｐゴシック" charset="0"/>
        </a:defRPr>
      </a:lvl7pPr>
      <a:lvl8pPr marL="1371600" algn="ctr" rtl="0" fontAlgn="base">
        <a:spcBef>
          <a:spcPct val="0"/>
        </a:spcBef>
        <a:spcAft>
          <a:spcPct val="0"/>
        </a:spcAft>
        <a:defRPr sz="3300">
          <a:solidFill>
            <a:srgbClr val="7B9899"/>
          </a:solidFill>
          <a:latin typeface="Georgia" charset="0"/>
          <a:ea typeface="ＭＳ Ｐゴシック" charset="0"/>
          <a:cs typeface="ＭＳ Ｐゴシック" charset="0"/>
        </a:defRPr>
      </a:lvl8pPr>
      <a:lvl9pPr marL="1828800" algn="ctr" rtl="0" fontAlgn="base">
        <a:spcBef>
          <a:spcPct val="0"/>
        </a:spcBef>
        <a:spcAft>
          <a:spcPct val="0"/>
        </a:spcAft>
        <a:defRPr sz="3300">
          <a:solidFill>
            <a:srgbClr val="7B9899"/>
          </a:solidFill>
          <a:latin typeface="Georgia" charset="0"/>
          <a:ea typeface="ＭＳ Ｐゴシック" charset="0"/>
          <a:cs typeface="ＭＳ Ｐゴシック"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72" charset="2"/>
        <a:buChar char=""/>
        <a:defRPr sz="2700" kern="1200">
          <a:solidFill>
            <a:schemeClr val="tx1"/>
          </a:solidFill>
          <a:latin typeface="+mn-lt"/>
          <a:ea typeface="ＭＳ Ｐゴシック" charset="0"/>
          <a:cs typeface="ＭＳ Ｐゴシック" charset="0"/>
        </a:defRPr>
      </a:lvl1pPr>
      <a:lvl2pPr marL="547688" indent="-273050" algn="l" rtl="0" eaLnBrk="0" fontAlgn="base" hangingPunct="0">
        <a:spcBef>
          <a:spcPct val="20000"/>
        </a:spcBef>
        <a:spcAft>
          <a:spcPct val="0"/>
        </a:spcAft>
        <a:buClr>
          <a:schemeClr val="accent2"/>
        </a:buClr>
        <a:buSzPct val="70000"/>
        <a:buFont typeface="Wingdings" pitchFamily="-72" charset="2"/>
        <a:buChar char=""/>
        <a:defRPr sz="2200" kern="1200">
          <a:solidFill>
            <a:schemeClr val="tx2"/>
          </a:solidFill>
          <a:latin typeface="+mn-lt"/>
          <a:ea typeface="ＭＳ Ｐゴシック" charset="0"/>
          <a:cs typeface="+mn-cs"/>
        </a:defRPr>
      </a:lvl2pPr>
      <a:lvl3pPr marL="822325" indent="-228600" algn="l" rtl="0" eaLnBrk="0" fontAlgn="base" hangingPunct="0">
        <a:spcBef>
          <a:spcPct val="20000"/>
        </a:spcBef>
        <a:spcAft>
          <a:spcPct val="0"/>
        </a:spcAft>
        <a:buClr>
          <a:srgbClr val="8CADAE"/>
        </a:buClr>
        <a:buSzPct val="75000"/>
        <a:buFont typeface="Wingdings 2" pitchFamily="-72" charset="2"/>
        <a:buChar char=""/>
        <a:defRPr sz="2000" kern="1200">
          <a:solidFill>
            <a:schemeClr val="tx1"/>
          </a:solidFill>
          <a:latin typeface="+mn-lt"/>
          <a:ea typeface="ＭＳ Ｐゴシック" charset="0"/>
          <a:cs typeface="+mn-cs"/>
        </a:defRPr>
      </a:lvl3pPr>
      <a:lvl4pPr marL="1096963" indent="-228600" algn="l" rtl="0" eaLnBrk="0" fontAlgn="base" hangingPunct="0">
        <a:spcBef>
          <a:spcPct val="20000"/>
        </a:spcBef>
        <a:spcAft>
          <a:spcPct val="0"/>
        </a:spcAft>
        <a:buClr>
          <a:srgbClr val="8C7B70"/>
        </a:buClr>
        <a:buSzPct val="70000"/>
        <a:buFont typeface="Wingdings" pitchFamily="-72" charset="2"/>
        <a:buChar char=""/>
        <a:defRPr sz="2000" kern="1200">
          <a:solidFill>
            <a:schemeClr val="tx2"/>
          </a:solidFill>
          <a:latin typeface="+mn-lt"/>
          <a:ea typeface="ＭＳ Ｐゴシック" charset="0"/>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ＭＳ Ｐゴシック" charset="0"/>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normAutofit/>
          </a:bodyPr>
          <a:lstStyle/>
          <a:p>
            <a:pPr eaLnBrk="1" hangingPunct="1"/>
            <a:r>
              <a:rPr lang="en-US" cap="none">
                <a:ea typeface="ＭＳ Ｐゴシック" pitchFamily="-72" charset="-128"/>
                <a:cs typeface="ＭＳ Ｐゴシック" pitchFamily="-72" charset="-128"/>
              </a:rPr>
              <a:t>Presentation to Planning and Resource Council (PaRC)</a:t>
            </a:r>
          </a:p>
          <a:p>
            <a:pPr eaLnBrk="1" hangingPunct="1"/>
            <a:r>
              <a:rPr lang="en-US" cap="none">
                <a:ea typeface="ＭＳ Ｐゴシック" pitchFamily="-72" charset="-128"/>
                <a:cs typeface="ＭＳ Ｐゴシック" pitchFamily="-72" charset="-128"/>
              </a:rPr>
              <a:t>January 5, 2011</a:t>
            </a:r>
          </a:p>
          <a:p>
            <a:pPr eaLnBrk="1" hangingPunct="1"/>
            <a:r>
              <a:rPr lang="en-US" sz="2000" cap="none">
                <a:ea typeface="ＭＳ Ｐゴシック" pitchFamily="-72" charset="-128"/>
                <a:cs typeface="ＭＳ Ｐゴシック" pitchFamily="-72" charset="-128"/>
              </a:rPr>
              <a:t>GERTRUDE GREGORIO</a:t>
            </a:r>
          </a:p>
          <a:p>
            <a:pPr algn="l" eaLnBrk="1" hangingPunct="1"/>
            <a:r>
              <a:rPr lang="en-US" cap="none">
                <a:ea typeface="ＭＳ Ｐゴシック" pitchFamily="-72" charset="-128"/>
                <a:cs typeface="ＭＳ Ｐゴシック" pitchFamily="-72" charset="-128"/>
              </a:rPr>
              <a:t>                                </a:t>
            </a:r>
          </a:p>
          <a:p>
            <a:pPr eaLnBrk="1" hangingPunct="1"/>
            <a:endParaRPr lang="en-US" cap="none">
              <a:ea typeface="ＭＳ Ｐゴシック" pitchFamily="-72" charset="-128"/>
              <a:cs typeface="ＭＳ Ｐゴシック" pitchFamily="-72" charset="-128"/>
            </a:endParaRPr>
          </a:p>
        </p:txBody>
      </p:sp>
      <p:sp>
        <p:nvSpPr>
          <p:cNvPr id="15362" name="Rectangle 2"/>
          <p:cNvSpPr>
            <a:spLocks noGrp="1" noChangeArrowheads="1"/>
          </p:cNvSpPr>
          <p:nvPr>
            <p:ph type="ctrTitle"/>
          </p:nvPr>
        </p:nvSpPr>
        <p:spPr>
          <a:xfrm>
            <a:off x="685800" y="228600"/>
            <a:ext cx="7772400" cy="1752600"/>
          </a:xfrm>
        </p:spPr>
        <p:txBody>
          <a:bodyPr/>
          <a:lstStyle/>
          <a:p>
            <a:pPr eaLnBrk="1" hangingPunct="1"/>
            <a:r>
              <a:rPr lang="en-US">
                <a:ea typeface="ＭＳ Ｐゴシック" pitchFamily="-72" charset="-128"/>
                <a:cs typeface="ＭＳ Ｐゴシック" pitchFamily="-72" charset="-128"/>
              </a:rPr>
              <a:t>Adaptive Learning Division</a:t>
            </a:r>
            <a:br>
              <a:rPr lang="en-US">
                <a:ea typeface="ＭＳ Ｐゴシック" pitchFamily="-72" charset="-128"/>
                <a:cs typeface="ＭＳ Ｐゴシック" pitchFamily="-72" charset="-128"/>
              </a:rPr>
            </a:br>
            <a:r>
              <a:rPr lang="en-US" sz="2800">
                <a:ea typeface="ＭＳ Ｐゴシック" pitchFamily="-72" charset="-128"/>
                <a:cs typeface="ＭＳ Ｐゴシック" pitchFamily="-72" charset="-128"/>
              </a:rPr>
              <a:t>Foothill College</a:t>
            </a:r>
            <a:endParaRPr lang="en-US">
              <a:ea typeface="ＭＳ Ｐゴシック" pitchFamily="-72" charset="-128"/>
              <a:cs typeface="ＭＳ Ｐゴシック" pitchFamily="-72" charset="-128"/>
            </a:endParaRPr>
          </a:p>
        </p:txBody>
      </p:sp>
      <p:pic>
        <p:nvPicPr>
          <p:cNvPr id="15363" name="Picture 4" descr="treelogo"/>
          <p:cNvPicPr>
            <a:picLocks noChangeAspect="1" noChangeArrowheads="1"/>
          </p:cNvPicPr>
          <p:nvPr/>
        </p:nvPicPr>
        <p:blipFill>
          <a:blip r:embed="rId3"/>
          <a:srcRect/>
          <a:stretch>
            <a:fillRect/>
          </a:stretch>
        </p:blipFill>
        <p:spPr bwMode="auto">
          <a:xfrm>
            <a:off x="2438400" y="5638800"/>
            <a:ext cx="995363" cy="685800"/>
          </a:xfrm>
          <a:prstGeom prst="rect">
            <a:avLst/>
          </a:prstGeom>
          <a:noFill/>
          <a:ln w="9525">
            <a:noFill/>
            <a:miter lim="800000"/>
            <a:headEnd/>
            <a:tailEnd/>
          </a:ln>
        </p:spPr>
      </p:pic>
      <p:sp>
        <p:nvSpPr>
          <p:cNvPr id="15364" name="Text Box 5"/>
          <p:cNvSpPr txBox="1">
            <a:spLocks noChangeArrowheads="1"/>
          </p:cNvSpPr>
          <p:nvPr/>
        </p:nvSpPr>
        <p:spPr bwMode="auto">
          <a:xfrm>
            <a:off x="3429000" y="5638800"/>
            <a:ext cx="2895600" cy="396875"/>
          </a:xfrm>
          <a:prstGeom prst="rect">
            <a:avLst/>
          </a:prstGeom>
          <a:noFill/>
          <a:ln w="9525">
            <a:noFill/>
            <a:miter lim="800000"/>
            <a:headEnd/>
            <a:tailEnd/>
          </a:ln>
        </p:spPr>
        <p:txBody>
          <a:bodyPr>
            <a:prstTxWarp prst="textNoShape">
              <a:avLst/>
            </a:prstTxWarp>
            <a:spAutoFit/>
          </a:bodyPr>
          <a:lstStyle/>
          <a:p>
            <a:pPr algn="dist" eaLnBrk="0" hangingPunct="0"/>
            <a:r>
              <a:rPr lang="en-US" sz="2000">
                <a:latin typeface="Times New Roman" pitchFamily="-72" charset="0"/>
              </a:rPr>
              <a:t>FOOTHILL COLLEGE</a:t>
            </a:r>
            <a:endParaRPr lang="en-US" sz="700">
              <a:latin typeface="Times New Roman" pitchFamily="-72" charset="0"/>
            </a:endParaRPr>
          </a:p>
        </p:txBody>
      </p:sp>
      <p:sp>
        <p:nvSpPr>
          <p:cNvPr id="15365" name="Text Box 6"/>
          <p:cNvSpPr txBox="1">
            <a:spLocks noChangeArrowheads="1"/>
          </p:cNvSpPr>
          <p:nvPr/>
        </p:nvSpPr>
        <p:spPr bwMode="auto">
          <a:xfrm>
            <a:off x="3413125" y="5943600"/>
            <a:ext cx="2987675" cy="228600"/>
          </a:xfrm>
          <a:prstGeom prst="rect">
            <a:avLst/>
          </a:prstGeom>
          <a:noFill/>
          <a:ln w="9525">
            <a:noFill/>
            <a:miter lim="800000"/>
            <a:headEnd/>
            <a:tailEnd/>
          </a:ln>
        </p:spPr>
        <p:txBody>
          <a:bodyPr>
            <a:prstTxWarp prst="textNoShape">
              <a:avLst/>
            </a:prstTxWarp>
            <a:spAutoFit/>
          </a:bodyPr>
          <a:lstStyle/>
          <a:p>
            <a:pPr eaLnBrk="0" hangingPunct="0"/>
            <a:r>
              <a:rPr lang="en-US" sz="900">
                <a:latin typeface="Times New Roman" pitchFamily="-72" charset="0"/>
              </a:rPr>
              <a:t>12345 El Monte Road </a:t>
            </a:r>
            <a:r>
              <a:rPr lang="en-US" sz="700">
                <a:latin typeface="ＭＳ Ｐゴシック" pitchFamily="-72" charset="-128"/>
                <a:sym typeface="Webdings" pitchFamily="-72" charset="2"/>
              </a:rPr>
              <a:t></a:t>
            </a:r>
            <a:r>
              <a:rPr lang="en-US" sz="900">
                <a:latin typeface="Times New Roman" pitchFamily="-72" charset="0"/>
              </a:rPr>
              <a:t>Los Altos Hills, CA</a:t>
            </a:r>
            <a:r>
              <a:rPr lang="en-US" sz="700">
                <a:latin typeface="ＭＳ Ｐゴシック" pitchFamily="-72" charset="-128"/>
                <a:sym typeface="Webdings" pitchFamily="-72" charset="2"/>
              </a:rPr>
              <a:t></a:t>
            </a:r>
            <a:r>
              <a:rPr lang="en-US" sz="900">
                <a:latin typeface="Times New Roman" pitchFamily="-72" charset="0"/>
              </a:rPr>
              <a:t>94022-4599</a:t>
            </a:r>
          </a:p>
        </p:txBody>
      </p:sp>
      <p:sp>
        <p:nvSpPr>
          <p:cNvPr id="15366" name="Line 7"/>
          <p:cNvSpPr>
            <a:spLocks noChangeShapeType="1"/>
          </p:cNvSpPr>
          <p:nvPr/>
        </p:nvSpPr>
        <p:spPr bwMode="auto">
          <a:xfrm>
            <a:off x="3505200" y="6172200"/>
            <a:ext cx="2743200" cy="0"/>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15367" name="Text Box 8"/>
          <p:cNvSpPr txBox="1">
            <a:spLocks noChangeArrowheads="1"/>
          </p:cNvSpPr>
          <p:nvPr/>
        </p:nvSpPr>
        <p:spPr bwMode="auto">
          <a:xfrm>
            <a:off x="3425825" y="6172200"/>
            <a:ext cx="990600" cy="228600"/>
          </a:xfrm>
          <a:prstGeom prst="rect">
            <a:avLst/>
          </a:prstGeom>
          <a:noFill/>
          <a:ln w="9525">
            <a:noFill/>
            <a:miter lim="800000"/>
            <a:headEnd/>
            <a:tailEnd/>
          </a:ln>
        </p:spPr>
        <p:txBody>
          <a:bodyPr wrap="none">
            <a:prstTxWarp prst="textNoShape">
              <a:avLst/>
            </a:prstTxWarp>
            <a:spAutoFit/>
          </a:bodyPr>
          <a:lstStyle/>
          <a:p>
            <a:pPr eaLnBrk="0" hangingPunct="0"/>
            <a:r>
              <a:rPr lang="en-US" sz="900">
                <a:latin typeface="Times New Roman" pitchFamily="-72" charset="0"/>
              </a:rPr>
              <a:t>www.foothill.edu</a:t>
            </a:r>
          </a:p>
        </p:txBody>
      </p:sp>
      <p:sp>
        <p:nvSpPr>
          <p:cNvPr id="15368" name="Text Box 9"/>
          <p:cNvSpPr txBox="1">
            <a:spLocks noChangeArrowheads="1"/>
          </p:cNvSpPr>
          <p:nvPr/>
        </p:nvSpPr>
        <p:spPr bwMode="auto">
          <a:xfrm>
            <a:off x="5283200" y="6172200"/>
            <a:ext cx="1041400" cy="228600"/>
          </a:xfrm>
          <a:prstGeom prst="rect">
            <a:avLst/>
          </a:prstGeom>
          <a:noFill/>
          <a:ln w="9525">
            <a:noFill/>
            <a:miter lim="800000"/>
            <a:headEnd/>
            <a:tailEnd/>
          </a:ln>
        </p:spPr>
        <p:txBody>
          <a:bodyPr wrap="none">
            <a:prstTxWarp prst="textNoShape">
              <a:avLst/>
            </a:prstTxWarp>
            <a:spAutoFit/>
          </a:bodyPr>
          <a:lstStyle/>
          <a:p>
            <a:pPr eaLnBrk="0" hangingPunct="0"/>
            <a:r>
              <a:rPr lang="en-US" sz="900">
                <a:latin typeface="Times New Roman" pitchFamily="-72" charset="0"/>
              </a:rPr>
              <a:t>Upgrade.Advance.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p:txBody>
          <a:bodyPr/>
          <a:lstStyle/>
          <a:p>
            <a:pPr eaLnBrk="1" hangingPunct="1"/>
            <a:r>
              <a:rPr lang="en-US">
                <a:solidFill>
                  <a:srgbClr val="7B9899"/>
                </a:solidFill>
                <a:ea typeface="ＭＳ Ｐゴシック" pitchFamily="-72" charset="-128"/>
                <a:cs typeface="ＭＳ Ｐゴシック" pitchFamily="-72" charset="-128"/>
              </a:rPr>
              <a:t>Career Programs </a:t>
            </a:r>
            <a:r>
              <a:rPr lang="en-US" sz="2000">
                <a:solidFill>
                  <a:srgbClr val="7B9899"/>
                </a:solidFill>
                <a:ea typeface="ＭＳ Ｐゴシック" pitchFamily="-72" charset="-128"/>
                <a:cs typeface="ＭＳ Ｐゴシック" pitchFamily="-72" charset="-128"/>
              </a:rPr>
              <a:t>cont.</a:t>
            </a:r>
          </a:p>
        </p:txBody>
      </p:sp>
      <p:sp>
        <p:nvSpPr>
          <p:cNvPr id="29698" name="Rectangle 3"/>
          <p:cNvSpPr>
            <a:spLocks noGrp="1" noChangeArrowheads="1"/>
          </p:cNvSpPr>
          <p:nvPr>
            <p:ph sz="quarter" idx="1"/>
          </p:nvPr>
        </p:nvSpPr>
        <p:spPr>
          <a:xfrm>
            <a:off x="301625" y="1527175"/>
            <a:ext cx="8504238" cy="4572000"/>
          </a:xfrm>
        </p:spPr>
        <p:txBody>
          <a:bodyPr/>
          <a:lstStyle/>
          <a:p>
            <a:pPr marL="0" indent="0" eaLnBrk="1" hangingPunct="1">
              <a:buFont typeface="Wingdings 2" pitchFamily="-72" charset="2"/>
              <a:buNone/>
            </a:pPr>
            <a:r>
              <a:rPr lang="en-US" sz="2000">
                <a:ea typeface="ＭＳ Ｐゴシック" pitchFamily="-72" charset="-128"/>
                <a:cs typeface="ＭＳ Ｐゴシック" pitchFamily="-72" charset="-128"/>
              </a:rPr>
              <a:t>Adaptive Aquatics</a:t>
            </a:r>
          </a:p>
          <a:p>
            <a:pPr marL="0" indent="0" eaLnBrk="1" hangingPunct="1">
              <a:buFont typeface="Wingdings 2" pitchFamily="-72" charset="2"/>
              <a:buNone/>
            </a:pPr>
            <a:r>
              <a:rPr lang="en-US" sz="1400">
                <a:ea typeface="ＭＳ Ｐゴシック" pitchFamily="-72" charset="-128"/>
                <a:cs typeface="ＭＳ Ｐゴシック" pitchFamily="-72" charset="-128"/>
              </a:rPr>
              <a:t>The program is designed to provide practical skills and knowledge for those interested in a career in teaching water fitness to older adults and persons with disabilities. Graduates of the program will be qualified to work as water fitness instructors for YMCA’s, health clubs, and parks and recreation departments. Students can apply for </a:t>
            </a:r>
            <a:r>
              <a:rPr lang="en-US" sz="1400">
                <a:solidFill>
                  <a:srgbClr val="C80617"/>
                </a:solidFill>
                <a:ea typeface="ＭＳ Ｐゴシック" pitchFamily="-72" charset="-128"/>
                <a:cs typeface="ＭＳ Ｐゴシック" pitchFamily="-72" charset="-128"/>
              </a:rPr>
              <a:t>National Aquatic Fitness Professional Certification</a:t>
            </a:r>
            <a:r>
              <a:rPr lang="en-US" sz="1400">
                <a:ea typeface="ＭＳ Ｐゴシック" pitchFamily="-72" charset="-128"/>
                <a:cs typeface="ＭＳ Ｐゴシック" pitchFamily="-72" charset="-128"/>
              </a:rPr>
              <a:t>. Individual classes can be taken for professional growth.</a:t>
            </a:r>
          </a:p>
          <a:p>
            <a:pPr marL="0" indent="0" eaLnBrk="1" hangingPunct="1">
              <a:buFont typeface="Wingdings 2" pitchFamily="-72" charset="2"/>
              <a:buNone/>
            </a:pPr>
            <a:endParaRPr lang="en-US" sz="1400">
              <a:ea typeface="ＭＳ Ｐゴシック" pitchFamily="-72" charset="-128"/>
              <a:cs typeface="ＭＳ Ｐゴシック" pitchFamily="-72" charset="-128"/>
            </a:endParaRPr>
          </a:p>
          <a:p>
            <a:pPr marL="0" indent="0" eaLnBrk="1" hangingPunct="1">
              <a:buFont typeface="Wingdings 2" pitchFamily="-72" charset="2"/>
              <a:buNone/>
            </a:pPr>
            <a:r>
              <a:rPr lang="en-US" sz="2000">
                <a:ea typeface="ＭＳ Ｐゴシック" pitchFamily="-72" charset="-128"/>
                <a:cs typeface="ＭＳ Ｐゴシック" pitchFamily="-72" charset="-128"/>
              </a:rPr>
              <a:t>Gerontology</a:t>
            </a:r>
          </a:p>
          <a:p>
            <a:pPr marL="0" indent="0" eaLnBrk="1" hangingPunct="1">
              <a:buFont typeface="Wingdings 2" pitchFamily="-72" charset="2"/>
              <a:buNone/>
            </a:pPr>
            <a:r>
              <a:rPr lang="en-US" sz="1400">
                <a:ea typeface="ＭＳ Ｐゴシック" pitchFamily="-72" charset="-128"/>
                <a:cs typeface="ＭＳ Ｐゴシック" pitchFamily="-72" charset="-128"/>
              </a:rPr>
              <a:t>Gerontology is the study of aging. This certificate introduces students to the continuum of characteristics, abilities and needs of older adults, the policies and services that are available, and the skills needed to be effective in working in aging-related programs. The courses can be taken for individual interest or professional development, and some are offered for continuing education units. The Certificate in Gerontology can be taken in combination with other professional trainings, such as adaptive fitness therapy, respiratory therapy, nursing, nutrition, geriatric and other specialties in the field of gerontology.</a:t>
            </a:r>
          </a:p>
          <a:p>
            <a:pPr marL="0" indent="0" eaLnBrk="1" hangingPunct="1"/>
            <a:endParaRPr lang="en-US" sz="1400">
              <a:ea typeface="ＭＳ Ｐゴシック" pitchFamily="-72" charset="-128"/>
              <a:cs typeface="ＭＳ Ｐゴシック" pitchFamily="-72"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n-US">
                <a:solidFill>
                  <a:srgbClr val="7B9899"/>
                </a:solidFill>
                <a:ea typeface="ＭＳ Ｐゴシック" pitchFamily="-72" charset="-128"/>
                <a:cs typeface="ＭＳ Ｐゴシック" pitchFamily="-72" charset="-128"/>
              </a:rPr>
              <a:t>Supporting Foothill’s Strategic Initiatives</a:t>
            </a:r>
          </a:p>
        </p:txBody>
      </p:sp>
      <p:sp>
        <p:nvSpPr>
          <p:cNvPr id="30722" name="Rectangle 3"/>
          <p:cNvSpPr>
            <a:spLocks noGrp="1" noChangeArrowheads="1"/>
          </p:cNvSpPr>
          <p:nvPr>
            <p:ph sz="quarter" idx="1"/>
          </p:nvPr>
        </p:nvSpPr>
        <p:spPr>
          <a:xfrm>
            <a:off x="301625" y="1527175"/>
            <a:ext cx="8504238" cy="4873625"/>
          </a:xfrm>
        </p:spPr>
        <p:txBody>
          <a:bodyPr/>
          <a:lstStyle/>
          <a:p>
            <a:pPr marL="0" indent="0" eaLnBrk="1" hangingPunct="1">
              <a:buFont typeface="Wingdings 2" pitchFamily="-72" charset="2"/>
              <a:buNone/>
            </a:pPr>
            <a:r>
              <a:rPr lang="en-US" sz="1400" b="1">
                <a:ea typeface="ＭＳ Ｐゴシック" pitchFamily="-72" charset="-128"/>
                <a:cs typeface="ＭＳ Ｐゴシック" pitchFamily="-72" charset="-128"/>
              </a:rPr>
              <a:t>Basic Skills</a:t>
            </a:r>
          </a:p>
          <a:p>
            <a:pPr marL="0" indent="0" eaLnBrk="1" hangingPunct="1"/>
            <a:r>
              <a:rPr lang="en-US" sz="1400">
                <a:ea typeface="ＭＳ Ｐゴシック" pitchFamily="-72" charset="-128"/>
                <a:cs typeface="ＭＳ Ｐゴシック" pitchFamily="-72" charset="-128"/>
              </a:rPr>
              <a:t>Step Program </a:t>
            </a:r>
            <a:endParaRPr lang="en-US" sz="1400" smtClean="0">
              <a:ea typeface="ＭＳ Ｐゴシック" pitchFamily="-72" charset="-128"/>
              <a:cs typeface="ＭＳ Ｐゴシック" pitchFamily="-72" charset="-128"/>
            </a:endParaRPr>
          </a:p>
          <a:p>
            <a:pPr lvl="1" eaLnBrk="1" hangingPunct="1">
              <a:buClr>
                <a:srgbClr val="8CADAE"/>
              </a:buClr>
              <a:buFont typeface="Wingdings" pitchFamily="-72" charset="2"/>
              <a:buChar char="−"/>
            </a:pPr>
            <a:r>
              <a:rPr lang="en-US" sz="1400" i="1" smtClean="0">
                <a:solidFill>
                  <a:srgbClr val="000000"/>
                </a:solidFill>
              </a:rPr>
              <a:t>Summer Academy</a:t>
            </a:r>
            <a:r>
              <a:rPr lang="en-US" sz="1400" smtClean="0">
                <a:solidFill>
                  <a:srgbClr val="000000"/>
                </a:solidFill>
              </a:rPr>
              <a:t> is an eight </a:t>
            </a:r>
            <a:r>
              <a:rPr lang="en-US" sz="1400">
                <a:solidFill>
                  <a:srgbClr val="000000"/>
                </a:solidFill>
              </a:rPr>
              <a:t>day summer bridge program to help </a:t>
            </a:r>
            <a:r>
              <a:rPr lang="en-US" sz="1400" smtClean="0">
                <a:solidFill>
                  <a:srgbClr val="000000"/>
                </a:solidFill>
              </a:rPr>
              <a:t>students successfully </a:t>
            </a:r>
            <a:r>
              <a:rPr lang="en-US" sz="1400">
                <a:solidFill>
                  <a:srgbClr val="000000"/>
                </a:solidFill>
              </a:rPr>
              <a:t>transition into their first year at </a:t>
            </a:r>
            <a:r>
              <a:rPr lang="en-US" sz="1400" smtClean="0">
                <a:solidFill>
                  <a:srgbClr val="000000"/>
                </a:solidFill>
              </a:rPr>
              <a:t>Foothill. Students will develop skills that they’ll need</a:t>
            </a:r>
            <a:r>
              <a:rPr lang="en-US" sz="1400">
                <a:solidFill>
                  <a:srgbClr val="000000"/>
                </a:solidFill>
              </a:rPr>
              <a:t> to succeed in courses such as </a:t>
            </a:r>
            <a:r>
              <a:rPr lang="en-US" sz="1400" smtClean="0">
                <a:solidFill>
                  <a:srgbClr val="000000"/>
                </a:solidFill>
              </a:rPr>
              <a:t>math</a:t>
            </a:r>
            <a:r>
              <a:rPr lang="en-US" sz="1400">
                <a:solidFill>
                  <a:srgbClr val="000000"/>
                </a:solidFill>
              </a:rPr>
              <a:t> and writing, and in activities like time management and self advocacy.</a:t>
            </a:r>
          </a:p>
          <a:p>
            <a:pPr marL="0" indent="0" eaLnBrk="1" hangingPunct="1"/>
            <a:r>
              <a:rPr lang="en-US" sz="1400">
                <a:ea typeface="ＭＳ Ｐゴシック" pitchFamily="-72" charset="-128"/>
                <a:cs typeface="ＭＳ Ｐゴシック" pitchFamily="-72" charset="-128"/>
              </a:rPr>
              <a:t>ALLD Support </a:t>
            </a:r>
            <a:r>
              <a:rPr lang="en-US" sz="1400" smtClean="0">
                <a:ea typeface="ＭＳ Ｐゴシック" pitchFamily="-72" charset="-128"/>
                <a:cs typeface="ＭＳ Ｐゴシック" pitchFamily="-72" charset="-128"/>
              </a:rPr>
              <a:t>classes: Provides academic support classes in Math, English, Understanding Learning Differences, and Student Success Strategies. </a:t>
            </a:r>
            <a:endParaRPr lang="en-US" sz="1400" smtClean="0">
              <a:solidFill>
                <a:srgbClr val="C80617"/>
              </a:solidFill>
              <a:ea typeface="ＭＳ Ｐゴシック" pitchFamily="-72" charset="-128"/>
              <a:cs typeface="ＭＳ Ｐゴシック" pitchFamily="-72" charset="-128"/>
            </a:endParaRPr>
          </a:p>
          <a:p>
            <a:pPr marL="0" indent="0" eaLnBrk="1" hangingPunct="1">
              <a:buFont typeface="Wingdings 2" pitchFamily="-72" charset="2"/>
              <a:buNone/>
            </a:pPr>
            <a:r>
              <a:rPr lang="en-US" sz="1400" smtClean="0">
                <a:solidFill>
                  <a:srgbClr val="C80617"/>
                </a:solidFill>
                <a:ea typeface="ＭＳ Ｐゴシック" pitchFamily="-72" charset="-128"/>
                <a:cs typeface="ＭＳ Ｐゴシック" pitchFamily="-72" charset="-128"/>
              </a:rPr>
              <a:t>• </a:t>
            </a:r>
            <a:r>
              <a:rPr lang="en-US" sz="1400" smtClean="0">
                <a:ea typeface="ＭＳ Ｐゴシック" pitchFamily="-72" charset="-128"/>
                <a:cs typeface="ＭＳ Ｐゴシック" pitchFamily="-72" charset="-128"/>
              </a:rPr>
              <a:t>Partnership with Math My Way: NCBS 401A, 401B (intended to bridge students into basic Math 230. Taught by Teresa Ong, Learning Disability Specialist</a:t>
            </a:r>
          </a:p>
          <a:p>
            <a:pPr marL="0" indent="0" eaLnBrk="1" hangingPunct="1">
              <a:buFont typeface="Wingdings 2" pitchFamily="-72" charset="2"/>
              <a:buNone/>
            </a:pPr>
            <a:endParaRPr lang="en-US" sz="1400" smtClean="0">
              <a:ea typeface="ＭＳ Ｐゴシック" pitchFamily="-72" charset="-128"/>
              <a:cs typeface="ＭＳ Ｐゴシック" pitchFamily="-72" charset="-128"/>
            </a:endParaRPr>
          </a:p>
          <a:p>
            <a:pPr marL="0" indent="0" eaLnBrk="1" hangingPunct="1">
              <a:lnSpc>
                <a:spcPct val="90000"/>
              </a:lnSpc>
              <a:buFont typeface="Wingdings 2" pitchFamily="-72" charset="2"/>
              <a:buNone/>
            </a:pPr>
            <a:r>
              <a:rPr lang="en-US" sz="1400" b="1" smtClean="0">
                <a:ea typeface="ＭＳ Ｐゴシック" pitchFamily="-72" charset="-128"/>
                <a:cs typeface="ＭＳ Ｐゴシック" pitchFamily="-72" charset="-128"/>
              </a:rPr>
              <a:t>Workforce Development</a:t>
            </a:r>
          </a:p>
          <a:p>
            <a:pPr marL="0" indent="0" eaLnBrk="1" hangingPunct="1">
              <a:lnSpc>
                <a:spcPct val="90000"/>
              </a:lnSpc>
            </a:pPr>
            <a:r>
              <a:rPr lang="en-US" sz="1400" smtClean="0">
                <a:ea typeface="ＭＳ Ｐゴシック" pitchFamily="-72" charset="-128"/>
                <a:cs typeface="ＭＳ Ｐゴシック" pitchFamily="-72" charset="-128"/>
              </a:rPr>
              <a:t>4 career programs in Adaptive Fitness Therapy, Adaptive Aquatics, Gerontology, and Special Education</a:t>
            </a:r>
          </a:p>
          <a:p>
            <a:pPr marL="0" indent="0" eaLnBrk="1" hangingPunct="1">
              <a:lnSpc>
                <a:spcPct val="90000"/>
              </a:lnSpc>
            </a:pPr>
            <a:r>
              <a:rPr lang="en-US" sz="1400" smtClean="0">
                <a:ea typeface="ＭＳ Ｐゴシック" pitchFamily="-72" charset="-128"/>
                <a:cs typeface="ＭＳ Ｐゴシック" pitchFamily="-72" charset="-128"/>
              </a:rPr>
              <a:t>Transition to Work (TTW) expanding current population we serve</a:t>
            </a:r>
          </a:p>
          <a:p>
            <a:pPr lvl="1" eaLnBrk="1" hangingPunct="1">
              <a:lnSpc>
                <a:spcPct val="90000"/>
              </a:lnSpc>
              <a:buClr>
                <a:srgbClr val="8CADAE"/>
              </a:buClr>
              <a:buFont typeface="Wingdings" pitchFamily="-72" charset="2"/>
              <a:buChar char="−"/>
            </a:pPr>
            <a:r>
              <a:rPr lang="en-US" sz="1400" smtClean="0">
                <a:solidFill>
                  <a:srgbClr val="000000"/>
                </a:solidFill>
              </a:rPr>
              <a:t>TTW (students who may not mainstream in regular college courses)</a:t>
            </a:r>
          </a:p>
          <a:p>
            <a:pPr lvl="1" eaLnBrk="1" hangingPunct="1">
              <a:lnSpc>
                <a:spcPct val="90000"/>
              </a:lnSpc>
              <a:buClr>
                <a:srgbClr val="8CADAE"/>
              </a:buClr>
              <a:buFont typeface="Wingdings" pitchFamily="-72" charset="2"/>
              <a:buChar char="−"/>
            </a:pPr>
            <a:r>
              <a:rPr lang="en-US" sz="1400" smtClean="0">
                <a:solidFill>
                  <a:srgbClr val="000000"/>
                </a:solidFill>
              </a:rPr>
              <a:t>Veterans with disabilities (Next Step and VRC) - work readiness courses</a:t>
            </a:r>
          </a:p>
          <a:p>
            <a:pPr lvl="1" eaLnBrk="1" hangingPunct="1">
              <a:lnSpc>
                <a:spcPct val="90000"/>
              </a:lnSpc>
              <a:buClr>
                <a:srgbClr val="8CADAE"/>
              </a:buClr>
              <a:buFont typeface="Wingdings" pitchFamily="-72" charset="2"/>
              <a:buChar char="−"/>
            </a:pPr>
            <a:r>
              <a:rPr lang="en-US" sz="1400" smtClean="0">
                <a:solidFill>
                  <a:srgbClr val="000000"/>
                </a:solidFill>
              </a:rPr>
              <a:t>Other Disabled populations</a:t>
            </a:r>
            <a:endParaRPr lang="en-US" sz="1200" smtClean="0"/>
          </a:p>
          <a:p>
            <a:pPr marL="0" indent="0" eaLnBrk="1" hangingPunct="1">
              <a:buFont typeface="Wingdings 2" pitchFamily="-72" charset="2"/>
              <a:buNone/>
            </a:pPr>
            <a:r>
              <a:rPr lang="en-US" sz="1400" b="1" smtClean="0">
                <a:ea typeface="ＭＳ Ｐゴシック" pitchFamily="-72" charset="-128"/>
                <a:cs typeface="ＭＳ Ｐゴシック" pitchFamily="-72" charset="-128"/>
              </a:rPr>
              <a:t>Transfer</a:t>
            </a:r>
          </a:p>
          <a:p>
            <a:pPr marL="0" indent="0" eaLnBrk="1" hangingPunct="1"/>
            <a:r>
              <a:rPr lang="en-US" sz="1400" smtClean="0">
                <a:ea typeface="ＭＳ Ｐゴシック" pitchFamily="-72" charset="-128"/>
                <a:cs typeface="ＭＳ Ｐゴシック" pitchFamily="-72" charset="-128"/>
              </a:rPr>
              <a:t>Majority of DRC students earn career A.A. degrees, and/or transfer to 4-year colleges &amp; universities</a:t>
            </a:r>
          </a:p>
          <a:p>
            <a:pPr marL="0" indent="0" eaLnBrk="1" hangingPunct="1"/>
            <a:r>
              <a:rPr lang="en-US" sz="1400">
                <a:ea typeface="ＭＳ Ｐゴシック" pitchFamily="-72" charset="-128"/>
                <a:cs typeface="ＭＳ Ｐゴシック" pitchFamily="-72" charset="-128"/>
              </a:rPr>
              <a:t>Annual Student Recognition Celebration in June</a:t>
            </a:r>
          </a:p>
          <a:p>
            <a:pPr marL="0" indent="0" eaLnBrk="1" hangingPunct="1">
              <a:buFont typeface="Wingdings 2" pitchFamily="-72" charset="2"/>
              <a:buNone/>
            </a:pPr>
            <a:endParaRPr lang="en-US" sz="1400">
              <a:ea typeface="ＭＳ Ｐゴシック" pitchFamily="-72" charset="-128"/>
              <a:cs typeface="ＭＳ Ｐゴシック" pitchFamily="-72"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eaLnBrk="1" hangingPunct="1">
              <a:buFont typeface="Wingdings" pitchFamily="-72" charset="2"/>
              <a:buNone/>
            </a:pPr>
            <a:r>
              <a:rPr lang="en-US">
                <a:solidFill>
                  <a:srgbClr val="7B9899"/>
                </a:solidFill>
                <a:ea typeface="ＭＳ Ｐゴシック" pitchFamily="-72" charset="-128"/>
                <a:cs typeface="ＭＳ Ｐゴシック" pitchFamily="-72" charset="-128"/>
              </a:rPr>
              <a:t>Goals and Priorities</a:t>
            </a:r>
          </a:p>
        </p:txBody>
      </p:sp>
      <p:sp>
        <p:nvSpPr>
          <p:cNvPr id="31746" name="Rectangle 3"/>
          <p:cNvSpPr>
            <a:spLocks noGrp="1" noChangeArrowheads="1"/>
          </p:cNvSpPr>
          <p:nvPr>
            <p:ph sz="quarter" idx="1"/>
          </p:nvPr>
        </p:nvSpPr>
        <p:spPr>
          <a:xfrm>
            <a:off x="301625" y="1527175"/>
            <a:ext cx="8504238" cy="4572000"/>
          </a:xfrm>
        </p:spPr>
        <p:txBody>
          <a:bodyPr/>
          <a:lstStyle/>
          <a:p>
            <a:pPr eaLnBrk="1" hangingPunct="1">
              <a:buFont typeface="Wingdings" pitchFamily="-72" charset="2"/>
              <a:buChar char="v"/>
            </a:pPr>
            <a:r>
              <a:rPr lang="en-US" sz="1600">
                <a:ea typeface="ＭＳ Ｐゴシック" pitchFamily="-72" charset="-128"/>
                <a:cs typeface="ＭＳ Ｐゴシック" pitchFamily="-72" charset="-128"/>
              </a:rPr>
              <a:t>New Home </a:t>
            </a:r>
            <a:r>
              <a:rPr lang="en-US" sz="1600" smtClean="0">
                <a:ea typeface="ＭＳ Ｐゴシック" pitchFamily="-72" charset="-128"/>
                <a:cs typeface="ＭＳ Ｐゴシック" pitchFamily="-72" charset="-128"/>
              </a:rPr>
              <a:t>– 5400: To house all ALD programs and services. A centralized location to improve access, effectiveness and efficiency in service delivery</a:t>
            </a:r>
          </a:p>
          <a:p>
            <a:pPr eaLnBrk="1" hangingPunct="1">
              <a:buFont typeface="Wingdings" pitchFamily="-72" charset="2"/>
              <a:buChar char="v"/>
            </a:pPr>
            <a:endParaRPr lang="en-US" sz="1600">
              <a:ea typeface="ＭＳ Ｐゴシック" pitchFamily="-72" charset="-128"/>
              <a:cs typeface="ＭＳ Ｐゴシック" pitchFamily="-72" charset="-128"/>
            </a:endParaRPr>
          </a:p>
          <a:p>
            <a:pPr eaLnBrk="1" hangingPunct="1">
              <a:buFont typeface="Wingdings" pitchFamily="-72" charset="2"/>
              <a:buChar char="v"/>
            </a:pPr>
            <a:r>
              <a:rPr lang="en-US" sz="1600" smtClean="0">
                <a:ea typeface="ＭＳ Ｐゴシック" pitchFamily="-72" charset="-128"/>
                <a:cs typeface="ＭＳ Ｐゴシック" pitchFamily="-72" charset="-128"/>
              </a:rPr>
              <a:t>Staffing: </a:t>
            </a:r>
          </a:p>
          <a:p>
            <a:pPr eaLnBrk="1" hangingPunct="1">
              <a:buFont typeface="Wingdings" pitchFamily="-72" charset="2"/>
              <a:buNone/>
            </a:pPr>
            <a:r>
              <a:rPr lang="en-US" sz="1600" smtClean="0">
                <a:ea typeface="ＭＳ Ｐゴシック" pitchFamily="-72" charset="-128"/>
                <a:cs typeface="ＭＳ Ｐゴシック" pitchFamily="-72" charset="-128"/>
              </a:rPr>
              <a:t>     • Faculty FTE - replace Mary Hawkin’s position, critical to coordinate TTW program</a:t>
            </a:r>
          </a:p>
          <a:p>
            <a:pPr eaLnBrk="1" hangingPunct="1">
              <a:buFont typeface="Wingdings" pitchFamily="-72" charset="2"/>
              <a:buNone/>
            </a:pPr>
            <a:r>
              <a:rPr lang="en-US" sz="1600" smtClean="0">
                <a:ea typeface="ＭＳ Ｐゴシック" pitchFamily="-72" charset="-128"/>
                <a:cs typeface="ＭＳ Ｐゴシック" pitchFamily="-72" charset="-128"/>
              </a:rPr>
              <a:t>     • Faculty FTE - Learning Disability Specialist/Counselor</a:t>
            </a:r>
          </a:p>
          <a:p>
            <a:pPr eaLnBrk="1" hangingPunct="1">
              <a:buFont typeface="Wingdings" pitchFamily="-72" charset="2"/>
              <a:buNone/>
            </a:pPr>
            <a:r>
              <a:rPr lang="en-US" sz="1600" smtClean="0">
                <a:ea typeface="ＭＳ Ｐゴシック" pitchFamily="-72" charset="-128"/>
                <a:cs typeface="ＭＳ Ｐゴシック" pitchFamily="-72" charset="-128"/>
              </a:rPr>
              <a:t>     • Faculty FTE - Special Education Program, Gerontology</a:t>
            </a:r>
          </a:p>
          <a:p>
            <a:pPr eaLnBrk="1" hangingPunct="1">
              <a:buFont typeface="Wingdings" pitchFamily="-72" charset="2"/>
              <a:buNone/>
            </a:pPr>
            <a:r>
              <a:rPr lang="en-US" sz="1600" smtClean="0">
                <a:ea typeface="ＭＳ Ｐゴシック" pitchFamily="-72" charset="-128"/>
                <a:cs typeface="ＭＳ Ｐゴシック" pitchFamily="-72" charset="-128"/>
              </a:rPr>
              <a:t>     • Restore classified positions due to 45% budget reduction to DSPS in July 2010.</a:t>
            </a:r>
          </a:p>
          <a:p>
            <a:pPr eaLnBrk="1" hangingPunct="1">
              <a:buFont typeface="Wingdings" pitchFamily="-72" charset="2"/>
              <a:buChar char="v"/>
            </a:pPr>
            <a:endParaRPr lang="en-US" sz="1600" smtClean="0">
              <a:ea typeface="ＭＳ Ｐゴシック" pitchFamily="-72" charset="-128"/>
              <a:cs typeface="ＭＳ Ｐゴシック" pitchFamily="-72" charset="-128"/>
            </a:endParaRPr>
          </a:p>
          <a:p>
            <a:pPr eaLnBrk="1" hangingPunct="1">
              <a:buFont typeface="Wingdings" pitchFamily="-72" charset="2"/>
              <a:buChar char="v"/>
            </a:pPr>
            <a:r>
              <a:rPr lang="en-US" sz="1600">
                <a:ea typeface="ＭＳ Ｐゴシック" pitchFamily="-72" charset="-128"/>
                <a:cs typeface="ＭＳ Ｐゴシック" pitchFamily="-72" charset="-128"/>
              </a:rPr>
              <a:t>Strengthen support to Basic Skills</a:t>
            </a:r>
          </a:p>
          <a:p>
            <a:pPr lvl="3" eaLnBrk="1" hangingPunct="1">
              <a:buClr>
                <a:srgbClr val="8CADAE"/>
              </a:buClr>
              <a:buFont typeface="Wingdings" pitchFamily="-72" charset="2"/>
              <a:buChar char="§"/>
            </a:pPr>
            <a:r>
              <a:rPr lang="en-US" sz="1600">
                <a:solidFill>
                  <a:srgbClr val="000000"/>
                </a:solidFill>
                <a:ea typeface="ＭＳ Ｐゴシック" pitchFamily="-72" charset="-128"/>
              </a:rPr>
              <a:t>Review and expand ALLD support courses in Math and English</a:t>
            </a:r>
          </a:p>
          <a:p>
            <a:pPr lvl="3" eaLnBrk="1" hangingPunct="1">
              <a:buClr>
                <a:srgbClr val="8CADAE"/>
              </a:buClr>
              <a:buFont typeface="Wingdings" pitchFamily="-72" charset="2"/>
              <a:buChar char="§"/>
            </a:pPr>
            <a:r>
              <a:rPr lang="en-US" sz="1600">
                <a:solidFill>
                  <a:srgbClr val="000000"/>
                </a:solidFill>
                <a:ea typeface="ＭＳ Ｐゴシック" pitchFamily="-72" charset="-128"/>
              </a:rPr>
              <a:t>Strengthen partnership with Math My Way</a:t>
            </a:r>
          </a:p>
          <a:p>
            <a:pPr lvl="3" eaLnBrk="1" hangingPunct="1">
              <a:buClr>
                <a:srgbClr val="8CADAE"/>
              </a:buClr>
              <a:buFont typeface="Wingdings" pitchFamily="-72" charset="2"/>
              <a:buChar char="§"/>
            </a:pPr>
            <a:r>
              <a:rPr lang="en-US" sz="1600">
                <a:solidFill>
                  <a:srgbClr val="000000"/>
                </a:solidFill>
                <a:ea typeface="ＭＳ Ｐゴシック" pitchFamily="-72" charset="-128"/>
              </a:rPr>
              <a:t>On-going Specialized Tutor Training</a:t>
            </a:r>
          </a:p>
          <a:p>
            <a:pPr lvl="3" eaLnBrk="1" hangingPunct="1">
              <a:buClr>
                <a:srgbClr val="8CADAE"/>
              </a:buClr>
              <a:buFont typeface="Wingdings" pitchFamily="-72" charset="2"/>
              <a:buChar char="§"/>
            </a:pPr>
            <a:r>
              <a:rPr lang="en-US" sz="1600">
                <a:solidFill>
                  <a:srgbClr val="000000"/>
                </a:solidFill>
                <a:ea typeface="ＭＳ Ｐゴシック" pitchFamily="-72" charset="-128"/>
              </a:rPr>
              <a:t>Entry point for veterans with disabilities</a:t>
            </a:r>
          </a:p>
          <a:p>
            <a:pPr lvl="3" eaLnBrk="1" hangingPunct="1">
              <a:buClr>
                <a:srgbClr val="8CADAE"/>
              </a:buClr>
              <a:buFont typeface="Wingdings" pitchFamily="-72" charset="2"/>
              <a:buChar char="§"/>
            </a:pPr>
            <a:r>
              <a:rPr lang="en-US" sz="1600">
                <a:solidFill>
                  <a:srgbClr val="000000"/>
                </a:solidFill>
                <a:ea typeface="ＭＳ Ｐゴシック" pitchFamily="-72" charset="-128"/>
              </a:rPr>
              <a:t>Representation in Basic Skills Committee</a:t>
            </a:r>
          </a:p>
          <a:p>
            <a:pPr lvl="3" eaLnBrk="1" hangingPunct="1">
              <a:buClr>
                <a:srgbClr val="8CADAE"/>
              </a:buClr>
              <a:buFont typeface="Wingdings" pitchFamily="-72" charset="2"/>
              <a:buNone/>
            </a:pPr>
            <a:endParaRPr lang="en-US" sz="1200">
              <a:ea typeface="ＭＳ Ｐゴシック" pitchFamily="-72" charset="-128"/>
            </a:endParaRPr>
          </a:p>
        </p:txBody>
      </p:sp>
      <p:sp>
        <p:nvSpPr>
          <p:cNvPr id="31747" name="Rectangle 4"/>
          <p:cNvSpPr>
            <a:spLocks noChangeArrowheads="1"/>
          </p:cNvSpPr>
          <p:nvPr/>
        </p:nvSpPr>
        <p:spPr bwMode="auto">
          <a:xfrm>
            <a:off x="4038600" y="914400"/>
            <a:ext cx="184150" cy="457200"/>
          </a:xfrm>
          <a:prstGeom prst="rect">
            <a:avLst/>
          </a:prstGeom>
          <a:noFill/>
          <a:ln w="9525">
            <a:noFill/>
            <a:miter lim="800000"/>
            <a:headEnd/>
            <a:tailEnd/>
          </a:ln>
        </p:spPr>
        <p:txBody>
          <a:bodyPr wrap="none">
            <a:prstTxWarp prst="textNoShape">
              <a:avLst/>
            </a:prstTxWarp>
            <a:spAutoFit/>
          </a:bodyPr>
          <a:lstStyle/>
          <a:p>
            <a:pPr eaLnBrk="0" hangingPunct="0"/>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3" name="Rectangle 2"/>
          <p:cNvSpPr>
            <a:spLocks noChangeArrowheads="1"/>
          </p:cNvSpPr>
          <p:nvPr/>
        </p:nvSpPr>
        <p:spPr bwMode="auto">
          <a:xfrm>
            <a:off x="457200" y="1828800"/>
            <a:ext cx="6813550" cy="4398963"/>
          </a:xfrm>
          <a:prstGeom prst="rect">
            <a:avLst/>
          </a:prstGeom>
          <a:noFill/>
          <a:ln w="9525">
            <a:noFill/>
            <a:miter lim="800000"/>
            <a:headEnd/>
            <a:tailEnd/>
          </a:ln>
        </p:spPr>
        <p:txBody>
          <a:bodyPr>
            <a:prstTxWarp prst="textNoShape">
              <a:avLst/>
            </a:prstTxWarp>
            <a:spAutoFit/>
          </a:bodyPr>
          <a:lstStyle/>
          <a:p>
            <a:pPr>
              <a:spcBef>
                <a:spcPct val="20000"/>
              </a:spcBef>
              <a:buClr>
                <a:schemeClr val="accent1"/>
              </a:buClr>
              <a:buSzPct val="85000"/>
              <a:buFont typeface="Wingdings" pitchFamily="-72" charset="2"/>
              <a:buChar char="v"/>
            </a:pPr>
            <a:r>
              <a:rPr lang="en-US" sz="1600">
                <a:solidFill>
                  <a:srgbClr val="000000"/>
                </a:solidFill>
                <a:latin typeface="Georgia" pitchFamily="-72" charset="0"/>
              </a:rPr>
              <a:t>Develop a plan to respond to emerging trends and populations </a:t>
            </a:r>
          </a:p>
          <a:p>
            <a:pPr>
              <a:spcBef>
                <a:spcPct val="20000"/>
              </a:spcBef>
              <a:buClr>
                <a:schemeClr val="accent1"/>
              </a:buClr>
              <a:buSzPct val="85000"/>
              <a:buFont typeface="Wingdings" pitchFamily="-72" charset="2"/>
              <a:buNone/>
            </a:pPr>
            <a:r>
              <a:rPr lang="en-US" sz="1600">
                <a:solidFill>
                  <a:srgbClr val="000000"/>
                </a:solidFill>
                <a:latin typeface="Georgia" pitchFamily="-72" charset="0"/>
              </a:rPr>
              <a:t>   • Veterans from OIF and OEF</a:t>
            </a:r>
          </a:p>
          <a:p>
            <a:pPr>
              <a:spcBef>
                <a:spcPct val="20000"/>
              </a:spcBef>
              <a:buClr>
                <a:schemeClr val="accent1"/>
              </a:buClr>
              <a:buSzPct val="85000"/>
              <a:buFont typeface="Wingdings" pitchFamily="-72" charset="2"/>
              <a:buNone/>
            </a:pPr>
            <a:r>
              <a:rPr lang="en-US" sz="1600">
                <a:solidFill>
                  <a:srgbClr val="000000"/>
                </a:solidFill>
                <a:latin typeface="Georgia" pitchFamily="-72" charset="0"/>
              </a:rPr>
              <a:t>      -- continue to develop Foothill’s Veterans Resource Center including</a:t>
            </a:r>
          </a:p>
          <a:p>
            <a:pPr>
              <a:spcBef>
                <a:spcPct val="20000"/>
              </a:spcBef>
              <a:buClr>
                <a:schemeClr val="accent1"/>
              </a:buClr>
              <a:buSzPct val="85000"/>
              <a:buFont typeface="Wingdings" pitchFamily="-72" charset="2"/>
              <a:buNone/>
            </a:pPr>
            <a:r>
              <a:rPr lang="en-US" sz="1600">
                <a:solidFill>
                  <a:srgbClr val="000000"/>
                </a:solidFill>
                <a:latin typeface="Georgia" pitchFamily="-72" charset="0"/>
              </a:rPr>
              <a:t>          facilities and staffing </a:t>
            </a:r>
          </a:p>
          <a:p>
            <a:pPr>
              <a:spcBef>
                <a:spcPct val="20000"/>
              </a:spcBef>
              <a:buClr>
                <a:schemeClr val="accent1"/>
              </a:buClr>
              <a:buSzPct val="85000"/>
              <a:buFont typeface="Wingdings" pitchFamily="-72" charset="2"/>
              <a:buNone/>
            </a:pPr>
            <a:r>
              <a:rPr lang="en-US" sz="1600">
                <a:solidFill>
                  <a:srgbClr val="000000"/>
                </a:solidFill>
                <a:latin typeface="Georgia" pitchFamily="-72" charset="0"/>
              </a:rPr>
              <a:t>   • Individuals with autistic spectrum disorders</a:t>
            </a:r>
          </a:p>
          <a:p>
            <a:pPr>
              <a:spcBef>
                <a:spcPct val="20000"/>
              </a:spcBef>
              <a:buClr>
                <a:schemeClr val="accent1"/>
              </a:buClr>
              <a:buSzPct val="85000"/>
              <a:buFont typeface="Wingdings" pitchFamily="-72" charset="2"/>
              <a:buNone/>
            </a:pPr>
            <a:endParaRPr lang="en-US" sz="1600">
              <a:solidFill>
                <a:srgbClr val="000000"/>
              </a:solidFill>
              <a:latin typeface="Georgia" pitchFamily="-72" charset="0"/>
            </a:endParaRPr>
          </a:p>
          <a:p>
            <a:pPr>
              <a:spcBef>
                <a:spcPct val="20000"/>
              </a:spcBef>
              <a:buClr>
                <a:schemeClr val="accent1"/>
              </a:buClr>
              <a:buSzPct val="85000"/>
              <a:buFont typeface="Wingdings" pitchFamily="-72" charset="2"/>
              <a:buChar char="v"/>
            </a:pPr>
            <a:r>
              <a:rPr lang="en-US" sz="1600">
                <a:solidFill>
                  <a:srgbClr val="000000"/>
                </a:solidFill>
                <a:latin typeface="Georgia" pitchFamily="-72" charset="0"/>
              </a:rPr>
              <a:t>Increase outreach efforts and community partnerships</a:t>
            </a:r>
          </a:p>
          <a:p>
            <a:pPr>
              <a:spcBef>
                <a:spcPct val="20000"/>
              </a:spcBef>
              <a:buClr>
                <a:schemeClr val="accent1"/>
              </a:buClr>
              <a:buSzPct val="85000"/>
              <a:buFont typeface="Wingdings" pitchFamily="-72" charset="2"/>
              <a:buNone/>
            </a:pPr>
            <a:r>
              <a:rPr lang="en-US" sz="1600">
                <a:solidFill>
                  <a:srgbClr val="000000"/>
                </a:solidFill>
                <a:latin typeface="Georgia" pitchFamily="-72" charset="0"/>
              </a:rPr>
              <a:t>      • Local school districts - Training provider for paraprofessionals</a:t>
            </a:r>
          </a:p>
          <a:p>
            <a:pPr>
              <a:spcBef>
                <a:spcPct val="20000"/>
              </a:spcBef>
              <a:buClr>
                <a:schemeClr val="accent1"/>
              </a:buClr>
              <a:buSzPct val="85000"/>
              <a:buFont typeface="Wingdings" pitchFamily="-72" charset="2"/>
              <a:buNone/>
            </a:pPr>
            <a:r>
              <a:rPr lang="en-US" sz="1600">
                <a:solidFill>
                  <a:srgbClr val="000000"/>
                </a:solidFill>
                <a:latin typeface="Georgia" pitchFamily="-72" charset="0"/>
              </a:rPr>
              <a:t>         Cupertino Unified School District</a:t>
            </a:r>
          </a:p>
          <a:p>
            <a:pPr>
              <a:spcBef>
                <a:spcPct val="20000"/>
              </a:spcBef>
              <a:buClr>
                <a:schemeClr val="accent1"/>
              </a:buClr>
              <a:buSzPct val="85000"/>
              <a:buFont typeface="Wingdings" pitchFamily="-72" charset="2"/>
              <a:buNone/>
            </a:pPr>
            <a:r>
              <a:rPr lang="en-US" sz="1600">
                <a:solidFill>
                  <a:srgbClr val="000000"/>
                </a:solidFill>
                <a:latin typeface="Georgia" pitchFamily="-72" charset="0"/>
              </a:rPr>
              <a:t>         New Haven Unified School District</a:t>
            </a:r>
          </a:p>
          <a:p>
            <a:pPr>
              <a:spcBef>
                <a:spcPct val="20000"/>
              </a:spcBef>
              <a:buClr>
                <a:schemeClr val="accent1"/>
              </a:buClr>
              <a:buSzPct val="85000"/>
              <a:buFont typeface="Wingdings" pitchFamily="-72" charset="2"/>
              <a:buNone/>
            </a:pPr>
            <a:r>
              <a:rPr lang="en-US" sz="1600">
                <a:solidFill>
                  <a:srgbClr val="000000"/>
                </a:solidFill>
                <a:latin typeface="Georgia" pitchFamily="-72" charset="0"/>
              </a:rPr>
              <a:t>         Santa Clara Unified School District</a:t>
            </a:r>
          </a:p>
          <a:p>
            <a:pPr>
              <a:spcBef>
                <a:spcPct val="20000"/>
              </a:spcBef>
              <a:buClr>
                <a:schemeClr val="accent1"/>
              </a:buClr>
              <a:buSzPct val="85000"/>
              <a:buFont typeface="Wingdings" pitchFamily="-72" charset="2"/>
              <a:buNone/>
            </a:pPr>
            <a:r>
              <a:rPr lang="en-US" sz="1600">
                <a:solidFill>
                  <a:srgbClr val="000000"/>
                </a:solidFill>
                <a:latin typeface="Georgia" pitchFamily="-72" charset="0"/>
              </a:rPr>
              <a:t>      • Health care agencies and providers</a:t>
            </a:r>
          </a:p>
          <a:p>
            <a:pPr lvl="3">
              <a:spcBef>
                <a:spcPct val="20000"/>
              </a:spcBef>
              <a:buClr>
                <a:schemeClr val="accent1"/>
              </a:buClr>
              <a:buSzPct val="70000"/>
              <a:buFont typeface="Wingdings" pitchFamily="-72" charset="2"/>
              <a:buChar char="v"/>
            </a:pPr>
            <a:endParaRPr lang="en-US" sz="1600">
              <a:solidFill>
                <a:schemeClr val="tx2"/>
              </a:solidFill>
              <a:latin typeface="Georgia" pitchFamily="-72" charset="0"/>
            </a:endParaRPr>
          </a:p>
          <a:p>
            <a:pPr>
              <a:spcBef>
                <a:spcPct val="20000"/>
              </a:spcBef>
              <a:buClr>
                <a:schemeClr val="accent1"/>
              </a:buClr>
              <a:buSzPct val="85000"/>
              <a:buFont typeface="Wingdings" pitchFamily="-72" charset="2"/>
              <a:buChar char="v"/>
            </a:pPr>
            <a:r>
              <a:rPr lang="en-US" sz="1600">
                <a:solidFill>
                  <a:srgbClr val="000000"/>
                </a:solidFill>
                <a:latin typeface="Georgia" pitchFamily="-72" charset="0"/>
              </a:rPr>
              <a:t>On-going In-service to Foothill community on ADA and other disability topics</a:t>
            </a:r>
          </a:p>
        </p:txBody>
      </p:sp>
      <p:sp>
        <p:nvSpPr>
          <p:cNvPr id="33794" name="Rectangle 3"/>
          <p:cNvSpPr>
            <a:spLocks noChangeArrowheads="1"/>
          </p:cNvSpPr>
          <p:nvPr/>
        </p:nvSpPr>
        <p:spPr bwMode="auto">
          <a:xfrm>
            <a:off x="2667000" y="381000"/>
            <a:ext cx="3849688" cy="595313"/>
          </a:xfrm>
          <a:prstGeom prst="rect">
            <a:avLst/>
          </a:prstGeom>
          <a:noFill/>
          <a:ln w="9525">
            <a:noFill/>
            <a:miter lim="800000"/>
            <a:headEnd/>
            <a:tailEnd/>
          </a:ln>
        </p:spPr>
        <p:txBody>
          <a:bodyPr>
            <a:prstTxWarp prst="textNoShape">
              <a:avLst/>
            </a:prstTxWarp>
            <a:spAutoFit/>
          </a:bodyPr>
          <a:lstStyle/>
          <a:p>
            <a:r>
              <a:rPr lang="en-US" sz="3300">
                <a:solidFill>
                  <a:srgbClr val="7B9899"/>
                </a:solidFill>
                <a:latin typeface="Georgia" pitchFamily="-72" charset="0"/>
              </a:rPr>
              <a:t>Goals and Priorities </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pPr eaLnBrk="1" hangingPunct="1"/>
            <a:r>
              <a:rPr lang="en-US" sz="3600">
                <a:solidFill>
                  <a:srgbClr val="7B9899"/>
                </a:solidFill>
                <a:ea typeface="ＭＳ Ｐゴシック" pitchFamily="-72" charset="-128"/>
                <a:cs typeface="ＭＳ Ｐゴシック" pitchFamily="-72" charset="-128"/>
              </a:rPr>
              <a:t>Our Mission</a:t>
            </a:r>
          </a:p>
        </p:txBody>
      </p:sp>
      <p:sp>
        <p:nvSpPr>
          <p:cNvPr id="17410" name="Rectangle 3"/>
          <p:cNvSpPr>
            <a:spLocks noGrp="1" noChangeArrowheads="1"/>
          </p:cNvSpPr>
          <p:nvPr>
            <p:ph sz="quarter" idx="1"/>
          </p:nvPr>
        </p:nvSpPr>
        <p:spPr>
          <a:xfrm>
            <a:off x="301625" y="1527175"/>
            <a:ext cx="8504238" cy="4572000"/>
          </a:xfrm>
        </p:spPr>
        <p:txBody>
          <a:bodyPr/>
          <a:lstStyle/>
          <a:p>
            <a:pPr marL="460375" indent="-460375">
              <a:spcBef>
                <a:spcPct val="0"/>
              </a:spcBef>
              <a:buFont typeface="Wingdings" pitchFamily="-72" charset="2"/>
              <a:buChar char="v"/>
            </a:pPr>
            <a:r>
              <a:rPr lang="en-US" sz="2400">
                <a:ea typeface="ＭＳ Ｐゴシック" pitchFamily="-72" charset="-128"/>
                <a:cs typeface="ＭＳ Ｐゴシック" pitchFamily="-72" charset="-128"/>
              </a:rPr>
              <a:t>To provide equal access to students with disabilities to the college's educational programs.</a:t>
            </a:r>
          </a:p>
          <a:p>
            <a:pPr marL="460375" indent="-460375">
              <a:spcBef>
                <a:spcPct val="0"/>
              </a:spcBef>
              <a:buFont typeface="Wingdings" pitchFamily="-72" charset="2"/>
              <a:buChar char="v"/>
            </a:pPr>
            <a:endParaRPr lang="en-US" sz="2400">
              <a:ea typeface="ＭＳ Ｐゴシック" pitchFamily="-72" charset="-128"/>
              <a:cs typeface="ＭＳ Ｐゴシック" pitchFamily="-72" charset="-128"/>
            </a:endParaRPr>
          </a:p>
          <a:p>
            <a:pPr marL="460375" indent="-460375">
              <a:spcBef>
                <a:spcPct val="0"/>
              </a:spcBef>
              <a:buFont typeface="Wingdings" pitchFamily="-72" charset="2"/>
              <a:buChar char="v"/>
            </a:pPr>
            <a:r>
              <a:rPr lang="en-US" sz="2400">
                <a:ea typeface="ＭＳ Ｐゴシック" pitchFamily="-72" charset="-128"/>
                <a:cs typeface="ＭＳ Ｐゴシック" pitchFamily="-72" charset="-128"/>
              </a:rPr>
              <a:t>To prepare students and provide career programs in the special education and disability-related fields.</a:t>
            </a:r>
          </a:p>
          <a:p>
            <a:pPr marL="460375" indent="-460375" algn="ctr">
              <a:spcBef>
                <a:spcPct val="0"/>
              </a:spcBef>
              <a:buFont typeface="Wingdings" pitchFamily="-72" charset="2"/>
              <a:buChar char="v"/>
            </a:pPr>
            <a:endParaRPr lang="en-US" sz="2400">
              <a:ea typeface="ＭＳ Ｐゴシック" pitchFamily="-72" charset="-128"/>
              <a:cs typeface="ＭＳ Ｐゴシック" pitchFamily="-72" charset="-128"/>
            </a:endParaRPr>
          </a:p>
          <a:p>
            <a:pPr marL="460375" indent="-460375" algn="ctr">
              <a:spcBef>
                <a:spcPct val="0"/>
              </a:spcBef>
              <a:buFont typeface="Wingdings" pitchFamily="-72" charset="2"/>
              <a:buNone/>
            </a:pPr>
            <a:endParaRPr lang="en-US" sz="2400">
              <a:ea typeface="ＭＳ Ｐゴシック" pitchFamily="-72" charset="-128"/>
              <a:cs typeface="ＭＳ Ｐゴシック" pitchFamily="-72" charset="-128"/>
            </a:endParaRPr>
          </a:p>
          <a:p>
            <a:pPr marL="460375" indent="-460375" algn="ctr">
              <a:spcBef>
                <a:spcPct val="0"/>
              </a:spcBef>
              <a:buFont typeface="Wingdings" pitchFamily="-72" charset="2"/>
              <a:buNone/>
            </a:pPr>
            <a:r>
              <a:rPr lang="en-US" sz="2400">
                <a:ea typeface="ＭＳ Ｐゴシック" pitchFamily="-72" charset="-128"/>
                <a:cs typeface="ＭＳ Ｐゴシック" pitchFamily="-72" charset="-128"/>
              </a:rPr>
              <a:t>www.foothill.edu/al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pPr eaLnBrk="1" hangingPunct="1">
              <a:buFont typeface="Times" pitchFamily="-72" charset="0"/>
              <a:buNone/>
            </a:pPr>
            <a:r>
              <a:rPr lang="en-US" sz="3600">
                <a:solidFill>
                  <a:srgbClr val="7B9899"/>
                </a:solidFill>
                <a:ea typeface="ＭＳ Ｐゴシック" pitchFamily="-72" charset="-128"/>
                <a:cs typeface="ＭＳ Ｐゴシック" pitchFamily="-72" charset="-128"/>
              </a:rPr>
              <a:t>Who are our Students?</a:t>
            </a:r>
          </a:p>
        </p:txBody>
      </p:sp>
      <p:sp>
        <p:nvSpPr>
          <p:cNvPr id="19458" name="Rectangle 3"/>
          <p:cNvSpPr>
            <a:spLocks noGrp="1" noChangeArrowheads="1"/>
          </p:cNvSpPr>
          <p:nvPr>
            <p:ph sz="quarter" idx="1"/>
          </p:nvPr>
        </p:nvSpPr>
        <p:spPr>
          <a:xfrm>
            <a:off x="301625" y="1679575"/>
            <a:ext cx="8504238" cy="4797425"/>
          </a:xfrm>
        </p:spPr>
        <p:txBody>
          <a:bodyPr/>
          <a:lstStyle/>
          <a:p>
            <a:pPr eaLnBrk="1" hangingPunct="1">
              <a:lnSpc>
                <a:spcPct val="70000"/>
              </a:lnSpc>
              <a:buFont typeface="Wingdings" pitchFamily="-72" charset="2"/>
              <a:buChar char="v"/>
            </a:pPr>
            <a:r>
              <a:rPr lang="en-US" sz="1800" b="1">
                <a:ea typeface="ＭＳ Ｐゴシック" pitchFamily="-72" charset="-128"/>
                <a:cs typeface="ＭＳ Ｐゴシック" pitchFamily="-72" charset="-128"/>
              </a:rPr>
              <a:t>Students with disabilities </a:t>
            </a:r>
            <a:r>
              <a:rPr lang="en-US" sz="1800">
                <a:ea typeface="ＭＳ Ｐゴシック" pitchFamily="-72" charset="-128"/>
                <a:cs typeface="ＭＳ Ｐゴシック" pitchFamily="-72" charset="-128"/>
              </a:rPr>
              <a:t>who:</a:t>
            </a:r>
          </a:p>
          <a:p>
            <a:pPr lvl="2" eaLnBrk="1" hangingPunct="1">
              <a:lnSpc>
                <a:spcPct val="70000"/>
              </a:lnSpc>
              <a:buFont typeface="Wingdings" pitchFamily="-72" charset="2"/>
              <a:buChar char="§"/>
            </a:pPr>
            <a:r>
              <a:rPr lang="en-US" sz="1700" smtClean="0">
                <a:solidFill>
                  <a:srgbClr val="000000"/>
                </a:solidFill>
                <a:ea typeface="ＭＳ Ｐゴシック" pitchFamily="-72" charset="-128"/>
              </a:rPr>
              <a:t>Transfer </a:t>
            </a:r>
            <a:r>
              <a:rPr lang="en-US" sz="1700">
                <a:solidFill>
                  <a:srgbClr val="000000"/>
                </a:solidFill>
                <a:ea typeface="ＭＳ Ｐゴシック" pitchFamily="-72" charset="-128"/>
              </a:rPr>
              <a:t>to 4 year colleges &amp; universities</a:t>
            </a:r>
          </a:p>
          <a:p>
            <a:pPr lvl="2" eaLnBrk="1" hangingPunct="1">
              <a:lnSpc>
                <a:spcPct val="70000"/>
              </a:lnSpc>
              <a:buFont typeface="Wingdings" pitchFamily="-72" charset="2"/>
              <a:buChar char="§"/>
            </a:pPr>
            <a:r>
              <a:rPr lang="en-US" sz="1700" smtClean="0">
                <a:solidFill>
                  <a:srgbClr val="000000"/>
                </a:solidFill>
                <a:ea typeface="ＭＳ Ｐゴシック" pitchFamily="-72" charset="-128"/>
              </a:rPr>
              <a:t>Certificate</a:t>
            </a:r>
            <a:r>
              <a:rPr lang="en-US" sz="1700">
                <a:solidFill>
                  <a:srgbClr val="000000"/>
                </a:solidFill>
                <a:ea typeface="ＭＳ Ｐゴシック" pitchFamily="-72" charset="-128"/>
              </a:rPr>
              <a:t>/A.A. and A.S. degree</a:t>
            </a:r>
          </a:p>
          <a:p>
            <a:pPr lvl="2" eaLnBrk="1" hangingPunct="1">
              <a:lnSpc>
                <a:spcPct val="70000"/>
              </a:lnSpc>
              <a:buFont typeface="Wingdings" pitchFamily="-72" charset="2"/>
              <a:buChar char="§"/>
            </a:pPr>
            <a:r>
              <a:rPr lang="en-US" sz="1700" smtClean="0">
                <a:solidFill>
                  <a:srgbClr val="000000"/>
                </a:solidFill>
                <a:ea typeface="ＭＳ Ｐゴシック" pitchFamily="-72" charset="-128"/>
              </a:rPr>
              <a:t>Vocational </a:t>
            </a:r>
            <a:r>
              <a:rPr lang="en-US" sz="1700">
                <a:solidFill>
                  <a:srgbClr val="000000"/>
                </a:solidFill>
                <a:ea typeface="ＭＳ Ｐゴシック" pitchFamily="-72" charset="-128"/>
              </a:rPr>
              <a:t>training</a:t>
            </a:r>
          </a:p>
          <a:p>
            <a:pPr lvl="2" eaLnBrk="1" hangingPunct="1">
              <a:lnSpc>
                <a:spcPct val="70000"/>
              </a:lnSpc>
              <a:buFont typeface="Wingdings" pitchFamily="-72" charset="2"/>
              <a:buChar char="§"/>
            </a:pPr>
            <a:r>
              <a:rPr lang="en-US" sz="1700" smtClean="0">
                <a:solidFill>
                  <a:srgbClr val="000000"/>
                </a:solidFill>
                <a:ea typeface="ＭＳ Ｐゴシック" pitchFamily="-72" charset="-128"/>
              </a:rPr>
              <a:t>Older </a:t>
            </a:r>
            <a:r>
              <a:rPr lang="en-US" sz="1700">
                <a:solidFill>
                  <a:srgbClr val="000000"/>
                </a:solidFill>
                <a:ea typeface="ＭＳ Ｐゴシック" pitchFamily="-72" charset="-128"/>
              </a:rPr>
              <a:t>adults</a:t>
            </a:r>
          </a:p>
          <a:p>
            <a:pPr lvl="2" eaLnBrk="1" hangingPunct="1">
              <a:lnSpc>
                <a:spcPct val="70000"/>
              </a:lnSpc>
              <a:buFont typeface="Wingdings" pitchFamily="-72" charset="2"/>
              <a:buChar char="§"/>
            </a:pPr>
            <a:r>
              <a:rPr lang="en-US" sz="1700" smtClean="0">
                <a:solidFill>
                  <a:srgbClr val="000000"/>
                </a:solidFill>
                <a:ea typeface="ＭＳ Ｐゴシック" pitchFamily="-72" charset="-128"/>
              </a:rPr>
              <a:t>Veterans</a:t>
            </a:r>
            <a:endParaRPr lang="en-US" sz="1700">
              <a:solidFill>
                <a:srgbClr val="000000"/>
              </a:solidFill>
              <a:ea typeface="ＭＳ Ｐゴシック" pitchFamily="-72" charset="-128"/>
            </a:endParaRPr>
          </a:p>
          <a:p>
            <a:pPr lvl="2" eaLnBrk="1" hangingPunct="1">
              <a:lnSpc>
                <a:spcPct val="70000"/>
              </a:lnSpc>
              <a:buFont typeface="Wingdings" pitchFamily="-72" charset="2"/>
              <a:buChar char="§"/>
            </a:pPr>
            <a:r>
              <a:rPr lang="en-US" sz="1700" smtClean="0">
                <a:solidFill>
                  <a:srgbClr val="000000"/>
                </a:solidFill>
                <a:ea typeface="ＭＳ Ｐゴシック" pitchFamily="-72" charset="-128"/>
              </a:rPr>
              <a:t>Re</a:t>
            </a:r>
            <a:r>
              <a:rPr lang="en-US" sz="1700">
                <a:solidFill>
                  <a:srgbClr val="000000"/>
                </a:solidFill>
                <a:ea typeface="ＭＳ Ｐゴシック" pitchFamily="-72" charset="-128"/>
              </a:rPr>
              <a:t>-entry </a:t>
            </a:r>
            <a:r>
              <a:rPr lang="en-US" sz="1700" smtClean="0">
                <a:solidFill>
                  <a:srgbClr val="000000"/>
                </a:solidFill>
                <a:ea typeface="ＭＳ Ｐゴシック" pitchFamily="-72" charset="-128"/>
              </a:rPr>
              <a:t>students</a:t>
            </a:r>
          </a:p>
          <a:p>
            <a:pPr marL="273050" lvl="1" indent="0" eaLnBrk="1" hangingPunct="1">
              <a:lnSpc>
                <a:spcPct val="70000"/>
              </a:lnSpc>
              <a:buFont typeface="Wingdings" pitchFamily="-72" charset="2"/>
              <a:buNone/>
            </a:pPr>
            <a:endParaRPr lang="en-US" sz="1800">
              <a:solidFill>
                <a:srgbClr val="000000"/>
              </a:solidFill>
            </a:endParaRPr>
          </a:p>
          <a:p>
            <a:pPr eaLnBrk="1" hangingPunct="1">
              <a:lnSpc>
                <a:spcPct val="80000"/>
              </a:lnSpc>
              <a:buFont typeface="Wingdings" pitchFamily="-72" charset="2"/>
              <a:buChar char="v"/>
            </a:pPr>
            <a:r>
              <a:rPr lang="en-US" sz="1800" b="1">
                <a:solidFill>
                  <a:srgbClr val="000000"/>
                </a:solidFill>
                <a:ea typeface="Times New Roman" pitchFamily="-72" charset="0"/>
                <a:cs typeface="Times New Roman" pitchFamily="-72" charset="0"/>
              </a:rPr>
              <a:t>Professionals</a:t>
            </a:r>
            <a:r>
              <a:rPr lang="en-US" sz="1800">
                <a:solidFill>
                  <a:srgbClr val="000000"/>
                </a:solidFill>
                <a:ea typeface="Times New Roman" pitchFamily="-72" charset="0"/>
                <a:cs typeface="Times New Roman" pitchFamily="-72" charset="0"/>
              </a:rPr>
              <a:t> in the Special </a:t>
            </a:r>
            <a:r>
              <a:rPr lang="en-US" sz="1800" smtClean="0">
                <a:solidFill>
                  <a:srgbClr val="000000"/>
                </a:solidFill>
                <a:ea typeface="Times New Roman" pitchFamily="-72" charset="0"/>
                <a:cs typeface="Times New Roman" pitchFamily="-72" charset="0"/>
              </a:rPr>
              <a:t>Education and Adaptive Fitness, Health &amp; Aging-related fields</a:t>
            </a:r>
            <a:endParaRPr lang="en-US" sz="1800">
              <a:solidFill>
                <a:srgbClr val="000000"/>
              </a:solidFill>
              <a:ea typeface="Times New Roman" pitchFamily="-72" charset="0"/>
              <a:cs typeface="Times New Roman" pitchFamily="-72" charset="0"/>
            </a:endParaRPr>
          </a:p>
          <a:p>
            <a:pPr eaLnBrk="1" hangingPunct="1">
              <a:lnSpc>
                <a:spcPct val="80000"/>
              </a:lnSpc>
              <a:buFont typeface="Wingdings" pitchFamily="-72" charset="2"/>
              <a:buChar char="v"/>
            </a:pPr>
            <a:r>
              <a:rPr lang="en-US" sz="1800">
                <a:solidFill>
                  <a:srgbClr val="000000"/>
                </a:solidFill>
                <a:ea typeface="Times New Roman" pitchFamily="-72" charset="0"/>
                <a:cs typeface="Times New Roman" pitchFamily="-72" charset="0"/>
              </a:rPr>
              <a:t>Individuals interested in </a:t>
            </a:r>
            <a:r>
              <a:rPr lang="en-US" sz="1800" b="1" smtClean="0">
                <a:solidFill>
                  <a:srgbClr val="000000"/>
                </a:solidFill>
                <a:ea typeface="Times New Roman" pitchFamily="-72" charset="0"/>
                <a:cs typeface="Times New Roman" pitchFamily="-72" charset="0"/>
              </a:rPr>
              <a:t>changing careers</a:t>
            </a:r>
            <a:endParaRPr lang="en-US" sz="1800" b="1">
              <a:solidFill>
                <a:srgbClr val="000000"/>
              </a:solidFill>
              <a:ea typeface="Times New Roman" pitchFamily="-72" charset="0"/>
              <a:cs typeface="Times New Roman" pitchFamily="-72" charset="0"/>
            </a:endParaRPr>
          </a:p>
          <a:p>
            <a:pPr eaLnBrk="1" hangingPunct="1">
              <a:lnSpc>
                <a:spcPct val="80000"/>
              </a:lnSpc>
              <a:buFont typeface="Wingdings" pitchFamily="-72" charset="2"/>
              <a:buChar char="v"/>
            </a:pPr>
            <a:r>
              <a:rPr lang="en-US" sz="1800" b="1">
                <a:solidFill>
                  <a:srgbClr val="000000"/>
                </a:solidFill>
                <a:ea typeface="Times New Roman" pitchFamily="-72" charset="0"/>
                <a:cs typeface="Times New Roman" pitchFamily="-72" charset="0"/>
              </a:rPr>
              <a:t>Parents</a:t>
            </a:r>
            <a:r>
              <a:rPr lang="en-US" sz="1800">
                <a:solidFill>
                  <a:srgbClr val="000000"/>
                </a:solidFill>
                <a:ea typeface="Times New Roman" pitchFamily="-72" charset="0"/>
                <a:cs typeface="Times New Roman" pitchFamily="-72" charset="0"/>
              </a:rPr>
              <a:t> with disabled children</a:t>
            </a:r>
          </a:p>
          <a:p>
            <a:pPr eaLnBrk="1" hangingPunct="1">
              <a:lnSpc>
                <a:spcPct val="80000"/>
              </a:lnSpc>
              <a:buFont typeface="Wingdings" pitchFamily="-72" charset="2"/>
              <a:buChar char="v"/>
            </a:pPr>
            <a:r>
              <a:rPr lang="en-US" sz="1800">
                <a:solidFill>
                  <a:srgbClr val="000000"/>
                </a:solidFill>
                <a:ea typeface="Times New Roman" pitchFamily="-72" charset="0"/>
                <a:cs typeface="Times New Roman" pitchFamily="-72" charset="0"/>
              </a:rPr>
              <a:t>K-12 and community college </a:t>
            </a:r>
            <a:r>
              <a:rPr lang="en-US" sz="1800" b="1">
                <a:solidFill>
                  <a:srgbClr val="000000"/>
                </a:solidFill>
                <a:ea typeface="Times New Roman" pitchFamily="-72" charset="0"/>
                <a:cs typeface="Times New Roman" pitchFamily="-72" charset="0"/>
              </a:rPr>
              <a:t>educators</a:t>
            </a:r>
          </a:p>
          <a:p>
            <a:pPr eaLnBrk="1" hangingPunct="1">
              <a:lnSpc>
                <a:spcPct val="80000"/>
              </a:lnSpc>
              <a:buFont typeface="Wingdings" pitchFamily="-72" charset="2"/>
              <a:buChar char="v"/>
            </a:pPr>
            <a:r>
              <a:rPr lang="en-US" sz="1800">
                <a:solidFill>
                  <a:srgbClr val="000000"/>
                </a:solidFill>
                <a:ea typeface="Times New Roman" pitchFamily="-72" charset="0"/>
                <a:cs typeface="Times New Roman" pitchFamily="-72" charset="0"/>
              </a:rPr>
              <a:t>Individuals who are </a:t>
            </a:r>
            <a:r>
              <a:rPr lang="en-US" sz="1800" b="1">
                <a:solidFill>
                  <a:srgbClr val="000000"/>
                </a:solidFill>
                <a:ea typeface="Times New Roman" pitchFamily="-72" charset="0"/>
                <a:cs typeface="Times New Roman" pitchFamily="-72" charset="0"/>
              </a:rPr>
              <a:t>re-entering the workforce</a:t>
            </a:r>
          </a:p>
          <a:p>
            <a:pPr eaLnBrk="1" hangingPunct="1">
              <a:lnSpc>
                <a:spcPct val="80000"/>
              </a:lnSpc>
              <a:buFont typeface="Wingdings" pitchFamily="-72" charset="2"/>
              <a:buChar char="v"/>
            </a:pPr>
            <a:r>
              <a:rPr lang="en-US" sz="1800" b="1">
                <a:solidFill>
                  <a:srgbClr val="000000"/>
                </a:solidFill>
                <a:ea typeface="Times New Roman" pitchFamily="-72" charset="0"/>
                <a:cs typeface="Times New Roman" pitchFamily="-72" charset="0"/>
              </a:rPr>
              <a:t>Returning </a:t>
            </a:r>
            <a:r>
              <a:rPr lang="en-US" sz="1800" b="1" smtClean="0">
                <a:solidFill>
                  <a:srgbClr val="000000"/>
                </a:solidFill>
                <a:ea typeface="Times New Roman" pitchFamily="-72" charset="0"/>
                <a:cs typeface="Times New Roman" pitchFamily="-72" charset="0"/>
              </a:rPr>
              <a:t>students</a:t>
            </a:r>
            <a:endParaRPr lang="en-US" sz="1800" b="1">
              <a:solidFill>
                <a:srgbClr val="000000"/>
              </a:solidFill>
              <a:ea typeface="Times New Roman" pitchFamily="-72" charset="0"/>
              <a:cs typeface="Times New Roman" pitchFamily="-72" charset="0"/>
            </a:endParaRPr>
          </a:p>
          <a:p>
            <a:pPr marL="273050" lvl="1" indent="0" eaLnBrk="1" hangingPunct="1">
              <a:lnSpc>
                <a:spcPct val="70000"/>
              </a:lnSpc>
              <a:buFont typeface="Times" pitchFamily="-72" charset="0"/>
              <a:buNone/>
            </a:pPr>
            <a:endParaRPr lang="en-US" sz="11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en-US">
                <a:solidFill>
                  <a:srgbClr val="7B9899"/>
                </a:solidFill>
                <a:ea typeface="ＭＳ Ｐゴシック" pitchFamily="-72" charset="-128"/>
                <a:cs typeface="ＭＳ Ｐゴシック" pitchFamily="-72" charset="-128"/>
              </a:rPr>
              <a:t>Statistics</a:t>
            </a:r>
          </a:p>
        </p:txBody>
      </p:sp>
      <p:graphicFrame>
        <p:nvGraphicFramePr>
          <p:cNvPr id="4" name="Table 3"/>
          <p:cNvGraphicFramePr>
            <a:graphicFrameLocks noGrp="1"/>
          </p:cNvGraphicFramePr>
          <p:nvPr/>
        </p:nvGraphicFramePr>
        <p:xfrm>
          <a:off x="609599" y="2286000"/>
          <a:ext cx="7696201" cy="2296160"/>
        </p:xfrm>
        <a:graphic>
          <a:graphicData uri="http://schemas.openxmlformats.org/drawingml/2006/table">
            <a:tbl>
              <a:tblPr firstRow="1" bandRow="1">
                <a:tableStyleId>{3C2FFA5D-87B4-456A-9821-1D502468CF0F}</a:tableStyleId>
              </a:tblPr>
              <a:tblGrid>
                <a:gridCol w="2405063"/>
                <a:gridCol w="1443038"/>
                <a:gridCol w="1924050"/>
                <a:gridCol w="1924050"/>
              </a:tblGrid>
              <a:tr h="370840">
                <a:tc>
                  <a:txBody>
                    <a:bodyPr/>
                    <a:lstStyle/>
                    <a:p>
                      <a:endParaRPr lang="en-US" sz="1800" dirty="0"/>
                    </a:p>
                  </a:txBody>
                  <a:tcPr/>
                </a:tc>
                <a:tc>
                  <a:txBody>
                    <a:bodyPr/>
                    <a:lstStyle/>
                    <a:p>
                      <a:pPr algn="ctr"/>
                      <a:r>
                        <a:rPr lang="en-US" sz="1800" dirty="0" smtClean="0"/>
                        <a:t>08-09</a:t>
                      </a:r>
                      <a:endParaRPr lang="en-US" sz="1800" dirty="0"/>
                    </a:p>
                  </a:txBody>
                  <a:tcPr/>
                </a:tc>
                <a:tc>
                  <a:txBody>
                    <a:bodyPr/>
                    <a:lstStyle/>
                    <a:p>
                      <a:pPr algn="ctr"/>
                      <a:r>
                        <a:rPr lang="en-US" sz="1800" dirty="0" smtClean="0"/>
                        <a:t>09-10</a:t>
                      </a:r>
                      <a:endParaRPr lang="en-US" sz="1800" dirty="0"/>
                    </a:p>
                  </a:txBody>
                  <a:tcPr/>
                </a:tc>
                <a:tc>
                  <a:txBody>
                    <a:bodyPr/>
                    <a:lstStyle/>
                    <a:p>
                      <a:pPr algn="ctr"/>
                      <a:r>
                        <a:rPr lang="en-US" sz="1800" dirty="0" smtClean="0"/>
                        <a:t>10-11</a:t>
                      </a:r>
                      <a:endParaRPr lang="en-US" sz="1800" dirty="0"/>
                    </a:p>
                  </a:txBody>
                  <a:tcPr/>
                </a:tc>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8000"/>
                          </a:solidFill>
                        </a:rPr>
                        <a:t>Unduplicated Headcount</a:t>
                      </a:r>
                    </a:p>
                    <a:p>
                      <a:endParaRPr lang="en-US" sz="1800" dirty="0">
                        <a:solidFill>
                          <a:srgbClr val="008000"/>
                        </a:solidFill>
                      </a:endParaRPr>
                    </a:p>
                  </a:txBody>
                  <a:tcPr/>
                </a:tc>
                <a:tc>
                  <a:txBody>
                    <a:bodyPr/>
                    <a:lstStyle/>
                    <a:p>
                      <a:pPr algn="ctr"/>
                      <a:r>
                        <a:rPr lang="en-US" sz="1800" dirty="0" smtClean="0"/>
                        <a:t>2,449</a:t>
                      </a:r>
                      <a:endParaRPr lang="en-US" sz="1800" dirty="0"/>
                    </a:p>
                  </a:txBody>
                  <a:tcPr/>
                </a:tc>
                <a:tc>
                  <a:txBody>
                    <a:bodyPr/>
                    <a:lstStyle/>
                    <a:p>
                      <a:pPr algn="ctr"/>
                      <a:r>
                        <a:rPr lang="en-US" sz="1800" dirty="0" smtClean="0"/>
                        <a:t>2257</a:t>
                      </a:r>
                      <a:endParaRPr lang="en-US" sz="1800" dirty="0"/>
                    </a:p>
                  </a:txBody>
                  <a:tcPr/>
                </a:tc>
                <a:tc>
                  <a:txBody>
                    <a:bodyPr/>
                    <a:lstStyle/>
                    <a:p>
                      <a:pPr algn="ctr"/>
                      <a:r>
                        <a:rPr lang="en-US" sz="1800" dirty="0" smtClean="0"/>
                        <a:t>1400 </a:t>
                      </a:r>
                    </a:p>
                    <a:p>
                      <a:pPr algn="ctr"/>
                      <a:r>
                        <a:rPr lang="en-US" sz="1800" dirty="0" smtClean="0"/>
                        <a:t>(projected)</a:t>
                      </a:r>
                      <a:endParaRPr lang="en-US" sz="1800" dirty="0"/>
                    </a:p>
                  </a:txBody>
                  <a:tcPr/>
                </a:tc>
              </a:tr>
              <a:tr h="370840">
                <a:tc>
                  <a:txBody>
                    <a:bodyPr/>
                    <a:lstStyle/>
                    <a:p>
                      <a:r>
                        <a:rPr lang="en-US" sz="1800" dirty="0" smtClean="0">
                          <a:solidFill>
                            <a:srgbClr val="008000"/>
                          </a:solidFill>
                        </a:rPr>
                        <a:t>FTES</a:t>
                      </a:r>
                      <a:endParaRPr lang="en-US" sz="1800" dirty="0">
                        <a:solidFill>
                          <a:srgbClr val="008000"/>
                        </a:solidFill>
                      </a:endParaRPr>
                    </a:p>
                  </a:txBody>
                  <a:tcPr/>
                </a:tc>
                <a:tc>
                  <a:txBody>
                    <a:bodyPr/>
                    <a:lstStyle/>
                    <a:p>
                      <a:pPr algn="ctr"/>
                      <a:r>
                        <a:rPr lang="en-US" sz="1800" dirty="0" smtClean="0"/>
                        <a:t>871</a:t>
                      </a:r>
                      <a:endParaRPr lang="en-US" sz="1800" dirty="0"/>
                    </a:p>
                  </a:txBody>
                  <a:tcPr/>
                </a:tc>
                <a:tc>
                  <a:txBody>
                    <a:bodyPr/>
                    <a:lstStyle/>
                    <a:p>
                      <a:pPr algn="ctr"/>
                      <a:r>
                        <a:rPr lang="en-US" sz="1800" dirty="0" smtClean="0"/>
                        <a:t>692</a:t>
                      </a:r>
                      <a:endParaRPr lang="en-US" sz="1800" dirty="0"/>
                    </a:p>
                  </a:txBody>
                  <a:tcPr/>
                </a:tc>
                <a:tc>
                  <a:txBody>
                    <a:bodyPr/>
                    <a:lstStyle/>
                    <a:p>
                      <a:pPr algn="ctr"/>
                      <a:r>
                        <a:rPr lang="en-US" sz="1800" dirty="0" smtClean="0"/>
                        <a:t>414.32 (projected)</a:t>
                      </a:r>
                      <a:endParaRPr lang="en-US" sz="1800" dirty="0"/>
                    </a:p>
                  </a:txBody>
                  <a:tcPr/>
                </a:tc>
              </a:tr>
              <a:tr h="370840">
                <a:tc>
                  <a:txBody>
                    <a:bodyPr/>
                    <a:lstStyle/>
                    <a:p>
                      <a:r>
                        <a:rPr lang="en-US" sz="1800" dirty="0" smtClean="0">
                          <a:solidFill>
                            <a:srgbClr val="008000"/>
                          </a:solidFill>
                        </a:rPr>
                        <a:t>FTEF</a:t>
                      </a:r>
                      <a:endParaRPr lang="en-US" sz="1800" dirty="0">
                        <a:solidFill>
                          <a:srgbClr val="008000"/>
                        </a:solidFill>
                      </a:endParaRPr>
                    </a:p>
                  </a:txBody>
                  <a:tcPr/>
                </a:tc>
                <a:tc>
                  <a:txBody>
                    <a:bodyPr/>
                    <a:lstStyle/>
                    <a:p>
                      <a:pPr algn="ctr"/>
                      <a:r>
                        <a:rPr lang="en-US" sz="1800" dirty="0" smtClean="0"/>
                        <a:t>30.375</a:t>
                      </a:r>
                      <a:endParaRPr lang="en-US" sz="1800" dirty="0"/>
                    </a:p>
                  </a:txBody>
                  <a:tcPr/>
                </a:tc>
                <a:tc>
                  <a:txBody>
                    <a:bodyPr/>
                    <a:lstStyle/>
                    <a:p>
                      <a:pPr algn="ctr"/>
                      <a:r>
                        <a:rPr lang="en-US" sz="1800" dirty="0" smtClean="0"/>
                        <a:t>21.494</a:t>
                      </a:r>
                      <a:endParaRPr lang="en-US" sz="1800" dirty="0"/>
                    </a:p>
                  </a:txBody>
                  <a:tcPr/>
                </a:tc>
                <a:tc>
                  <a:txBody>
                    <a:bodyPr/>
                    <a:lstStyle/>
                    <a:p>
                      <a:pPr algn="ctr"/>
                      <a:r>
                        <a:rPr lang="en-US" sz="1800" dirty="0" smtClean="0"/>
                        <a:t>16.3</a:t>
                      </a:r>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buFont typeface="Times" pitchFamily="-72" charset="0"/>
              <a:buNone/>
            </a:pPr>
            <a:r>
              <a:rPr lang="en-US">
                <a:solidFill>
                  <a:srgbClr val="7B9899"/>
                </a:solidFill>
                <a:ea typeface="ＭＳ Ｐゴシック" pitchFamily="-72" charset="-128"/>
                <a:cs typeface="ＭＳ Ｐゴシック" pitchFamily="-72" charset="-128"/>
              </a:rPr>
              <a:t>Range of Disabilities</a:t>
            </a:r>
          </a:p>
        </p:txBody>
      </p:sp>
      <p:sp>
        <p:nvSpPr>
          <p:cNvPr id="22530" name="Rectangle 3"/>
          <p:cNvSpPr>
            <a:spLocks noGrp="1" noChangeArrowheads="1"/>
          </p:cNvSpPr>
          <p:nvPr>
            <p:ph sz="quarter" idx="1"/>
          </p:nvPr>
        </p:nvSpPr>
        <p:spPr>
          <a:xfrm>
            <a:off x="301625" y="1527175"/>
            <a:ext cx="8504238" cy="4572000"/>
          </a:xfrm>
        </p:spPr>
        <p:txBody>
          <a:bodyPr/>
          <a:lstStyle/>
          <a:p>
            <a:pPr lvl="1" eaLnBrk="1" hangingPunct="1">
              <a:spcAft>
                <a:spcPts val="1200"/>
              </a:spcAft>
              <a:buClr>
                <a:schemeClr val="accent1"/>
              </a:buClr>
              <a:buFont typeface="Wingdings" pitchFamily="-72" charset="2"/>
              <a:buChar char="v"/>
            </a:pPr>
            <a:r>
              <a:rPr lang="en-US" sz="2000">
                <a:solidFill>
                  <a:schemeClr val="tx1"/>
                </a:solidFill>
              </a:rPr>
              <a:t>Learning disabilities and Attention Deficit Disorders (ADD)</a:t>
            </a:r>
          </a:p>
          <a:p>
            <a:pPr lvl="1" eaLnBrk="1" hangingPunct="1">
              <a:spcAft>
                <a:spcPts val="1200"/>
              </a:spcAft>
              <a:buClr>
                <a:schemeClr val="accent1"/>
              </a:buClr>
              <a:buFont typeface="Wingdings" pitchFamily="-72" charset="2"/>
              <a:buChar char="v"/>
            </a:pPr>
            <a:r>
              <a:rPr lang="en-US" sz="2000">
                <a:solidFill>
                  <a:schemeClr val="tx1"/>
                </a:solidFill>
              </a:rPr>
              <a:t>Physical disabilities and other health impairments (Parkinson</a:t>
            </a:r>
            <a:r>
              <a:rPr lang="ja-JP" altLang="en-US" sz="2000">
                <a:solidFill>
                  <a:schemeClr val="tx1"/>
                </a:solidFill>
                <a:ea typeface="ＭＳ Ｐ明朝" pitchFamily="-72" charset="-128"/>
                <a:cs typeface="ＭＳ Ｐ明朝" pitchFamily="-72" charset="-128"/>
              </a:rPr>
              <a:t>’</a:t>
            </a:r>
            <a:r>
              <a:rPr lang="en-US" altLang="ja-JP" sz="2000">
                <a:solidFill>
                  <a:schemeClr val="tx1"/>
                </a:solidFill>
              </a:rPr>
              <a:t>s disease, diabetes, arthritis, etc.)</a:t>
            </a:r>
          </a:p>
          <a:p>
            <a:pPr lvl="1" eaLnBrk="1" hangingPunct="1">
              <a:spcAft>
                <a:spcPts val="1200"/>
              </a:spcAft>
              <a:buClr>
                <a:schemeClr val="accent1"/>
              </a:buClr>
              <a:buFont typeface="Wingdings" pitchFamily="-72" charset="2"/>
              <a:buChar char="v"/>
            </a:pPr>
            <a:r>
              <a:rPr lang="en-US" sz="2000">
                <a:solidFill>
                  <a:schemeClr val="tx1"/>
                </a:solidFill>
              </a:rPr>
              <a:t>Brain injury and post-stroke</a:t>
            </a:r>
          </a:p>
          <a:p>
            <a:pPr lvl="1" eaLnBrk="1" hangingPunct="1">
              <a:spcAft>
                <a:spcPts val="1200"/>
              </a:spcAft>
              <a:buClr>
                <a:schemeClr val="accent1"/>
              </a:buClr>
              <a:buFont typeface="Wingdings" pitchFamily="-72" charset="2"/>
              <a:buChar char="v"/>
            </a:pPr>
            <a:r>
              <a:rPr lang="en-US" sz="2000">
                <a:solidFill>
                  <a:schemeClr val="tx1"/>
                </a:solidFill>
              </a:rPr>
              <a:t>Deaf and hearing impairments</a:t>
            </a:r>
          </a:p>
          <a:p>
            <a:pPr lvl="1" eaLnBrk="1" hangingPunct="1">
              <a:spcAft>
                <a:spcPts val="1200"/>
              </a:spcAft>
              <a:buClr>
                <a:schemeClr val="accent1"/>
              </a:buClr>
              <a:buFont typeface="Wingdings" pitchFamily="-72" charset="2"/>
              <a:buChar char="v"/>
            </a:pPr>
            <a:r>
              <a:rPr lang="en-US" sz="2000">
                <a:solidFill>
                  <a:schemeClr val="tx1"/>
                </a:solidFill>
              </a:rPr>
              <a:t>Psychological disabilities</a:t>
            </a:r>
          </a:p>
          <a:p>
            <a:pPr lvl="1" eaLnBrk="1" hangingPunct="1">
              <a:spcAft>
                <a:spcPts val="1200"/>
              </a:spcAft>
              <a:buClr>
                <a:schemeClr val="accent1"/>
              </a:buClr>
              <a:buFont typeface="Wingdings" pitchFamily="-72" charset="2"/>
              <a:buChar char="v"/>
            </a:pPr>
            <a:r>
              <a:rPr lang="en-US" sz="2000">
                <a:solidFill>
                  <a:schemeClr val="tx1"/>
                </a:solidFill>
              </a:rPr>
              <a:t>Developmental disabilities </a:t>
            </a:r>
          </a:p>
          <a:p>
            <a:pPr lvl="1" eaLnBrk="1" hangingPunct="1">
              <a:spcAft>
                <a:spcPts val="1200"/>
              </a:spcAft>
              <a:buClr>
                <a:schemeClr val="accent1"/>
              </a:buClr>
              <a:buFont typeface="Wingdings" pitchFamily="-72" charset="2"/>
              <a:buChar char="v"/>
            </a:pPr>
            <a:r>
              <a:rPr lang="en-US" sz="2000">
                <a:solidFill>
                  <a:schemeClr val="tx1"/>
                </a:solidFill>
              </a:rPr>
              <a:t>Mobility and orthopedic impairments</a:t>
            </a:r>
            <a:endParaRPr lang="en-US" sz="180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304800" y="381000"/>
            <a:ext cx="8534400" cy="758825"/>
          </a:xfrm>
        </p:spPr>
        <p:txBody>
          <a:bodyPr/>
          <a:lstStyle/>
          <a:p>
            <a:pPr>
              <a:buFont typeface="Wingdings" pitchFamily="-72" charset="2"/>
              <a:buNone/>
            </a:pPr>
            <a:r>
              <a:rPr lang="en-US" sz="3200">
                <a:solidFill>
                  <a:srgbClr val="7B9899"/>
                </a:solidFill>
                <a:ea typeface="ＭＳ Ｐゴシック" pitchFamily="-72" charset="-128"/>
                <a:cs typeface="ＭＳ Ｐゴシック" pitchFamily="-72" charset="-128"/>
              </a:rPr>
              <a:t>Programs for Students with Disabilities </a:t>
            </a:r>
            <a:br>
              <a:rPr lang="en-US" sz="3200">
                <a:solidFill>
                  <a:srgbClr val="7B9899"/>
                </a:solidFill>
                <a:ea typeface="ＭＳ Ｐゴシック" pitchFamily="-72" charset="-128"/>
                <a:cs typeface="ＭＳ Ｐゴシック" pitchFamily="-72" charset="-128"/>
              </a:rPr>
            </a:br>
            <a:r>
              <a:rPr lang="en-US" sz="3200">
                <a:solidFill>
                  <a:srgbClr val="7B9899"/>
                </a:solidFill>
                <a:ea typeface="ＭＳ Ｐゴシック" pitchFamily="-72" charset="-128"/>
                <a:cs typeface="ＭＳ Ｐゴシック" pitchFamily="-72" charset="-128"/>
              </a:rPr>
              <a:t>(On-campus)</a:t>
            </a:r>
          </a:p>
        </p:txBody>
      </p:sp>
      <p:sp>
        <p:nvSpPr>
          <p:cNvPr id="33795" name="Rectangle 3"/>
          <p:cNvSpPr>
            <a:spLocks noGrp="1" noChangeArrowheads="1"/>
          </p:cNvSpPr>
          <p:nvPr>
            <p:ph sz="quarter" idx="1"/>
          </p:nvPr>
        </p:nvSpPr>
        <p:spPr>
          <a:xfrm>
            <a:off x="457200" y="1600200"/>
            <a:ext cx="8305800" cy="4800600"/>
          </a:xfrm>
          <a:extLst/>
        </p:spPr>
        <p:txBody>
          <a:bodyPr>
            <a:normAutofit/>
          </a:bodyPr>
          <a:lstStyle/>
          <a:p>
            <a:pPr>
              <a:spcBef>
                <a:spcPct val="0"/>
              </a:spcBef>
              <a:buFont typeface="Wingdings" charset="0"/>
              <a:buChar char="v"/>
              <a:defRPr/>
            </a:pPr>
            <a:r>
              <a:rPr lang="en-US" sz="2000" dirty="0"/>
              <a:t>Disability Resource Center (DRC)</a:t>
            </a:r>
            <a:endParaRPr lang="en-US" sz="1600" dirty="0"/>
          </a:p>
          <a:p>
            <a:pPr>
              <a:spcBef>
                <a:spcPct val="0"/>
              </a:spcBef>
              <a:buFont typeface="Wingdings 2" charset="0"/>
              <a:buNone/>
              <a:defRPr/>
            </a:pPr>
            <a:r>
              <a:rPr lang="en-US" sz="1600" dirty="0"/>
              <a:t>	</a:t>
            </a:r>
            <a:r>
              <a:rPr lang="en-US" sz="1800" dirty="0"/>
              <a:t>Promotes student independence and works to make campus classes, facilities </a:t>
            </a:r>
            <a:r>
              <a:rPr lang="en-US" sz="1800" dirty="0" smtClean="0"/>
              <a:t>and </a:t>
            </a:r>
            <a:r>
              <a:rPr lang="en-US" sz="1800" dirty="0"/>
              <a:t>services accessible through specialized classes, reasonable </a:t>
            </a:r>
            <a:r>
              <a:rPr lang="en-US" sz="1800" dirty="0" smtClean="0"/>
              <a:t>accommodation </a:t>
            </a:r>
            <a:r>
              <a:rPr lang="en-US" sz="1800" dirty="0"/>
              <a:t>and advocacy and disability awareness activities.</a:t>
            </a:r>
            <a:endParaRPr lang="en-US" sz="1600" dirty="0"/>
          </a:p>
          <a:p>
            <a:pPr lvl="3">
              <a:spcBef>
                <a:spcPct val="0"/>
              </a:spcBef>
              <a:buClr>
                <a:srgbClr val="8CADAE"/>
              </a:buClr>
              <a:buFont typeface="Wingdings" charset="0"/>
              <a:buChar char="§"/>
              <a:defRPr/>
            </a:pPr>
            <a:r>
              <a:rPr lang="en-US" sz="1400" dirty="0">
                <a:solidFill>
                  <a:srgbClr val="000000"/>
                </a:solidFill>
              </a:rPr>
              <a:t>Note-Takers, Orientation &amp; Mobility Training, Specialized Counseling</a:t>
            </a:r>
          </a:p>
          <a:p>
            <a:pPr lvl="3">
              <a:spcBef>
                <a:spcPct val="0"/>
              </a:spcBef>
              <a:buClr>
                <a:srgbClr val="8CADAE"/>
              </a:buClr>
              <a:buFont typeface="Wingdings" charset="0"/>
              <a:buChar char="§"/>
              <a:defRPr/>
            </a:pPr>
            <a:r>
              <a:rPr lang="en-US" sz="1400" dirty="0">
                <a:solidFill>
                  <a:srgbClr val="000000"/>
                </a:solidFill>
              </a:rPr>
              <a:t>Sign Language Interpreters, Test Accommodation</a:t>
            </a:r>
          </a:p>
          <a:p>
            <a:pPr lvl="3">
              <a:spcBef>
                <a:spcPct val="0"/>
              </a:spcBef>
              <a:buClr>
                <a:srgbClr val="8CADAE"/>
              </a:buClr>
              <a:buFont typeface="Wingdings" charset="0"/>
              <a:buChar char="§"/>
              <a:defRPr/>
            </a:pPr>
            <a:endParaRPr lang="en-US" sz="1800" dirty="0">
              <a:solidFill>
                <a:srgbClr val="000000"/>
              </a:solidFill>
            </a:endParaRPr>
          </a:p>
          <a:p>
            <a:pPr>
              <a:spcBef>
                <a:spcPct val="0"/>
              </a:spcBef>
              <a:buFont typeface="Wingdings" charset="0"/>
              <a:buChar char="v"/>
              <a:defRPr/>
            </a:pPr>
            <a:r>
              <a:rPr lang="en-US" sz="2000" dirty="0"/>
              <a:t>Computer Access Center (CAC)</a:t>
            </a:r>
            <a:endParaRPr lang="en-US" sz="1600" dirty="0"/>
          </a:p>
          <a:p>
            <a:pPr>
              <a:spcBef>
                <a:spcPct val="0"/>
              </a:spcBef>
              <a:buFont typeface="Wingdings 2" charset="0"/>
              <a:buNone/>
              <a:defRPr/>
            </a:pPr>
            <a:r>
              <a:rPr lang="en-US" sz="1600" dirty="0"/>
              <a:t>	</a:t>
            </a:r>
            <a:r>
              <a:rPr lang="en-US" sz="1800" dirty="0"/>
              <a:t>Provides  support in the use of adaptive computer technology for students </a:t>
            </a:r>
            <a:r>
              <a:rPr lang="en-US" sz="1800" dirty="0" smtClean="0"/>
              <a:t>with </a:t>
            </a:r>
            <a:r>
              <a:rPr lang="en-US" sz="1800" dirty="0"/>
              <a:t>disabilities.</a:t>
            </a:r>
            <a:r>
              <a:rPr lang="en-US" sz="2000" dirty="0"/>
              <a:t> </a:t>
            </a:r>
          </a:p>
          <a:p>
            <a:pPr marL="1196975" lvl="2" indent="-285750">
              <a:spcBef>
                <a:spcPct val="0"/>
              </a:spcBef>
              <a:buFont typeface="Wingdings" charset="0"/>
              <a:buChar char="§"/>
              <a:defRPr/>
            </a:pPr>
            <a:r>
              <a:rPr lang="en-US" sz="1400" dirty="0">
                <a:cs typeface="ＭＳ Ｐゴシック" charset="0"/>
              </a:rPr>
              <a:t>Dragon Naturally Speaking, Inspiration, </a:t>
            </a:r>
            <a:r>
              <a:rPr lang="en-US" sz="1400" dirty="0" err="1">
                <a:cs typeface="ＭＳ Ｐゴシック" charset="0"/>
              </a:rPr>
              <a:t>Kurzweil</a:t>
            </a:r>
            <a:r>
              <a:rPr lang="en-US" sz="1400" dirty="0">
                <a:cs typeface="ＭＳ Ｐゴシック" charset="0"/>
              </a:rPr>
              <a:t> 3000, Text Help Read &amp; Write, </a:t>
            </a:r>
            <a:r>
              <a:rPr lang="en-US" sz="1400" dirty="0" err="1">
                <a:cs typeface="ＭＳ Ｐゴシック" charset="0"/>
              </a:rPr>
              <a:t>ZoomText</a:t>
            </a:r>
            <a:r>
              <a:rPr lang="en-US" sz="1400" dirty="0">
                <a:cs typeface="ＭＳ Ｐゴシック" charset="0"/>
              </a:rPr>
              <a:t>, Assistive Hardware</a:t>
            </a:r>
          </a:p>
          <a:p>
            <a:pPr marL="1196975" lvl="2" indent="-285750">
              <a:spcBef>
                <a:spcPct val="0"/>
              </a:spcBef>
              <a:buFont typeface="Wingdings 2" charset="0"/>
              <a:buNone/>
              <a:defRPr/>
            </a:pPr>
            <a:endParaRPr lang="en-US" dirty="0"/>
          </a:p>
          <a:p>
            <a:pPr marL="285750" lvl="2" indent="-285750">
              <a:spcBef>
                <a:spcPct val="0"/>
              </a:spcBef>
              <a:buClr>
                <a:schemeClr val="accent1"/>
              </a:buClr>
              <a:buFont typeface="Wingdings" charset="0"/>
              <a:buChar char="v"/>
              <a:defRPr/>
            </a:pPr>
            <a:r>
              <a:rPr lang="en-US" dirty="0"/>
              <a:t>Student Tutorial Evaluation Program (STEP)</a:t>
            </a:r>
            <a:r>
              <a:rPr lang="en-US" sz="2100" dirty="0"/>
              <a:t> </a:t>
            </a:r>
          </a:p>
          <a:p>
            <a:pPr marL="285750" indent="-285750">
              <a:lnSpc>
                <a:spcPct val="90000"/>
              </a:lnSpc>
              <a:spcBef>
                <a:spcPct val="0"/>
              </a:spcBef>
              <a:buFont typeface="Wingdings 2" charset="0"/>
              <a:buNone/>
              <a:defRPr/>
            </a:pPr>
            <a:r>
              <a:rPr lang="en-US" sz="1400" dirty="0"/>
              <a:t>	</a:t>
            </a:r>
            <a:r>
              <a:rPr lang="en-US" sz="1600" dirty="0"/>
              <a:t>Designed to support students with learning disabilities.</a:t>
            </a:r>
            <a:endParaRPr lang="en-US" sz="1400" dirty="0"/>
          </a:p>
          <a:p>
            <a:pPr marL="1109027" lvl="6" indent="-285750" eaLnBrk="0" hangingPunct="0">
              <a:lnSpc>
                <a:spcPct val="90000"/>
              </a:lnSpc>
              <a:spcBef>
                <a:spcPct val="0"/>
              </a:spcBef>
              <a:buClr>
                <a:srgbClr val="8CADAE"/>
              </a:buClr>
              <a:buFont typeface="Wingdings" charset="0"/>
              <a:buChar char="§"/>
              <a:defRPr/>
            </a:pPr>
            <a:r>
              <a:rPr lang="en-US" sz="1400" dirty="0">
                <a:solidFill>
                  <a:srgbClr val="000000"/>
                </a:solidFill>
              </a:rPr>
              <a:t>Compensatory strategies, </a:t>
            </a:r>
            <a:r>
              <a:rPr lang="en-US" sz="1400" dirty="0">
                <a:solidFill>
                  <a:srgbClr val="000000"/>
                </a:solidFill>
                <a:cs typeface="ＭＳ Ｐゴシック" charset="0"/>
              </a:rPr>
              <a:t>Learning disabilities assessment, Liaison/Advocacy services between student and college staff, Specialized tutoring, Academic, vocational, and personal counseling</a:t>
            </a:r>
          </a:p>
          <a:p>
            <a:pPr>
              <a:spcBef>
                <a:spcPct val="0"/>
              </a:spcBef>
              <a:buFont typeface="Wingdings" charset="0"/>
              <a:buNone/>
              <a:defRPr/>
            </a:pPr>
            <a:endParaRPr lang="en-US" sz="1600" dirty="0"/>
          </a:p>
          <a:p>
            <a:pPr>
              <a:spcBef>
                <a:spcPct val="0"/>
              </a:spcBef>
              <a:buFont typeface="Wingdings" charset="0"/>
              <a:buNone/>
              <a:defRPr/>
            </a:pPr>
            <a:endParaRPr lang="en-US" sz="1600" dirty="0"/>
          </a:p>
          <a:p>
            <a:pPr>
              <a:spcBef>
                <a:spcPct val="0"/>
              </a:spcBef>
              <a:buFont typeface="Wingdings" charset="0"/>
              <a:buNone/>
              <a:defRPr/>
            </a:pPr>
            <a:endParaRPr lang="en-US" sz="1800" dirty="0"/>
          </a:p>
        </p:txBody>
      </p:sp>
      <p:sp>
        <p:nvSpPr>
          <p:cNvPr id="23555" name="Text Box 4"/>
          <p:cNvSpPr txBox="1">
            <a:spLocks noChangeArrowheads="1"/>
          </p:cNvSpPr>
          <p:nvPr/>
        </p:nvSpPr>
        <p:spPr bwMode="auto">
          <a:xfrm>
            <a:off x="4343400" y="1828800"/>
            <a:ext cx="4648200" cy="284163"/>
          </a:xfrm>
          <a:prstGeom prst="rect">
            <a:avLst/>
          </a:prstGeom>
          <a:noFill/>
          <a:ln w="9525">
            <a:noFill/>
            <a:miter lim="800000"/>
            <a:headEnd/>
            <a:tailEnd/>
          </a:ln>
        </p:spPr>
        <p:txBody>
          <a:bodyPr>
            <a:prstTxWarp prst="textNoShape">
              <a:avLst/>
            </a:prstTxWarp>
            <a:spAutoFit/>
          </a:bodyPr>
          <a:lstStyle/>
          <a:p>
            <a:pPr marL="912813" lvl="3" indent="223838" eaLnBrk="0" hangingPunct="0">
              <a:lnSpc>
                <a:spcPct val="90000"/>
              </a:lnSpc>
              <a:buFont typeface="Wingdings" pitchFamily="-72" charset="2"/>
              <a:buNone/>
              <a:tabLst>
                <a:tab pos="460375" algn="l"/>
                <a:tab pos="1147763" algn="l"/>
              </a:tabLst>
            </a:pPr>
            <a:endParaRPr lang="en-US" sz="1400">
              <a:latin typeface="Times New Roman" pitchFamily="-72"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301625" y="384175"/>
            <a:ext cx="8534400" cy="758825"/>
          </a:xfrm>
        </p:spPr>
        <p:txBody>
          <a:bodyPr/>
          <a:lstStyle/>
          <a:p>
            <a:pPr eaLnBrk="1" hangingPunct="1"/>
            <a:r>
              <a:rPr lang="en-US" sz="3200">
                <a:solidFill>
                  <a:srgbClr val="7B9899"/>
                </a:solidFill>
                <a:ea typeface="ＭＳ Ｐゴシック" pitchFamily="-72" charset="-128"/>
                <a:cs typeface="ＭＳ Ｐゴシック" pitchFamily="-72" charset="-128"/>
              </a:rPr>
              <a:t>Programs for Students with Disabilities </a:t>
            </a:r>
            <a:br>
              <a:rPr lang="en-US" sz="3200">
                <a:solidFill>
                  <a:srgbClr val="7B9899"/>
                </a:solidFill>
                <a:ea typeface="ＭＳ Ｐゴシック" pitchFamily="-72" charset="-128"/>
                <a:cs typeface="ＭＳ Ｐゴシック" pitchFamily="-72" charset="-128"/>
              </a:rPr>
            </a:br>
            <a:r>
              <a:rPr lang="en-US" sz="3200">
                <a:solidFill>
                  <a:srgbClr val="7B9899"/>
                </a:solidFill>
                <a:ea typeface="ＭＳ Ｐゴシック" pitchFamily="-72" charset="-128"/>
                <a:cs typeface="ＭＳ Ｐゴシック" pitchFamily="-72" charset="-128"/>
              </a:rPr>
              <a:t>(On-campus) </a:t>
            </a:r>
            <a:r>
              <a:rPr lang="en-US" sz="2000">
                <a:solidFill>
                  <a:srgbClr val="7B9899"/>
                </a:solidFill>
                <a:ea typeface="ＭＳ Ｐゴシック" pitchFamily="-72" charset="-128"/>
                <a:cs typeface="ＭＳ Ｐゴシック" pitchFamily="-72" charset="-128"/>
              </a:rPr>
              <a:t>continues</a:t>
            </a:r>
          </a:p>
        </p:txBody>
      </p:sp>
      <p:sp>
        <p:nvSpPr>
          <p:cNvPr id="25602" name="Rectangle 3"/>
          <p:cNvSpPr>
            <a:spLocks noGrp="1" noChangeArrowheads="1"/>
          </p:cNvSpPr>
          <p:nvPr>
            <p:ph sz="quarter" idx="1"/>
          </p:nvPr>
        </p:nvSpPr>
        <p:spPr>
          <a:xfrm>
            <a:off x="301625" y="1527175"/>
            <a:ext cx="8504238" cy="4949825"/>
          </a:xfrm>
        </p:spPr>
        <p:txBody>
          <a:bodyPr/>
          <a:lstStyle/>
          <a:p>
            <a:pPr>
              <a:lnSpc>
                <a:spcPct val="90000"/>
              </a:lnSpc>
              <a:spcBef>
                <a:spcPct val="0"/>
              </a:spcBef>
              <a:buFont typeface="Wingdings" pitchFamily="-72" charset="2"/>
              <a:buChar char="v"/>
            </a:pPr>
            <a:r>
              <a:rPr lang="en-US" sz="1800">
                <a:solidFill>
                  <a:srgbClr val="000000"/>
                </a:solidFill>
                <a:ea typeface="ＭＳ Ｐゴシック" pitchFamily="-72" charset="-128"/>
                <a:cs typeface="ＭＳ Ｐゴシック" pitchFamily="-72" charset="-128"/>
              </a:rPr>
              <a:t>Transition to Work (TTW)</a:t>
            </a:r>
          </a:p>
          <a:p>
            <a:pPr marL="273050" lvl="1" indent="0">
              <a:lnSpc>
                <a:spcPct val="90000"/>
              </a:lnSpc>
              <a:spcBef>
                <a:spcPct val="0"/>
              </a:spcBef>
              <a:buClr>
                <a:schemeClr val="accent1"/>
              </a:buClr>
              <a:buFont typeface="Wingdings" pitchFamily="-72" charset="2"/>
              <a:buNone/>
            </a:pPr>
            <a:r>
              <a:rPr lang="en-US" sz="1800">
                <a:solidFill>
                  <a:srgbClr val="000000"/>
                </a:solidFill>
                <a:ea typeface="ＭＳ Ｐゴシック" pitchFamily="-72" charset="-128"/>
                <a:cs typeface="ＭＳ Ｐゴシック" pitchFamily="-72" charset="-128"/>
              </a:rPr>
              <a:t>A </a:t>
            </a:r>
            <a:r>
              <a:rPr lang="en-US" sz="1800">
                <a:solidFill>
                  <a:srgbClr val="000000"/>
                </a:solidFill>
              </a:rPr>
              <a:t>12-month vocational program designed for students with disabilities who can function independently on a college campus but may not have the ability to succeed in a traditional college classroom.</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rPr>
              <a:t>Job skills </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rPr>
              <a:t>Job search</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rPr>
              <a:t>On-the-job training</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rPr>
              <a:t>Personal </a:t>
            </a:r>
            <a:r>
              <a:rPr lang="en-US" sz="1400" smtClean="0">
                <a:solidFill>
                  <a:srgbClr val="000000"/>
                </a:solidFill>
                <a:ea typeface="ＭＳ Ｐゴシック" pitchFamily="-72" charset="-128"/>
              </a:rPr>
              <a:t>development</a:t>
            </a:r>
          </a:p>
          <a:p>
            <a:pPr lvl="3">
              <a:lnSpc>
                <a:spcPct val="90000"/>
              </a:lnSpc>
              <a:spcBef>
                <a:spcPct val="0"/>
              </a:spcBef>
              <a:buClr>
                <a:srgbClr val="8CADAE"/>
              </a:buClr>
              <a:buFont typeface="Wingdings" pitchFamily="-72" charset="2"/>
              <a:buChar char="§"/>
            </a:pPr>
            <a:endParaRPr lang="en-US" sz="1200">
              <a:solidFill>
                <a:srgbClr val="000000"/>
              </a:solidFill>
              <a:ea typeface="ＭＳ Ｐゴシック" pitchFamily="-72" charset="-128"/>
            </a:endParaRPr>
          </a:p>
          <a:p>
            <a:pPr>
              <a:lnSpc>
                <a:spcPct val="90000"/>
              </a:lnSpc>
              <a:spcBef>
                <a:spcPct val="0"/>
              </a:spcBef>
              <a:buFont typeface="Wingdings" pitchFamily="-72" charset="2"/>
              <a:buChar char="v"/>
            </a:pPr>
            <a:r>
              <a:rPr lang="en-US" sz="1800">
                <a:solidFill>
                  <a:srgbClr val="000000"/>
                </a:solidFill>
                <a:ea typeface="ＭＳ Ｐゴシック" pitchFamily="-72" charset="-128"/>
                <a:cs typeface="ＭＳ Ｐゴシック" pitchFamily="-72" charset="-128"/>
              </a:rPr>
              <a:t>Adapted Physical Education (APE) </a:t>
            </a:r>
            <a:r>
              <a:rPr lang="en-US" sz="1800" smtClean="0">
                <a:solidFill>
                  <a:srgbClr val="000000"/>
                </a:solidFill>
                <a:ea typeface="ＭＳ Ｐゴシック" pitchFamily="-72" charset="-128"/>
                <a:cs typeface="ＭＳ Ｐゴシック" pitchFamily="-72" charset="-128"/>
              </a:rPr>
              <a:t>– </a:t>
            </a:r>
            <a:r>
              <a:rPr lang="en-US" sz="1800" smtClean="0">
                <a:solidFill>
                  <a:srgbClr val="C80617"/>
                </a:solidFill>
                <a:ea typeface="ＭＳ Ｐゴシック" pitchFamily="-72" charset="-128"/>
                <a:cs typeface="ＭＳ Ｐゴシック" pitchFamily="-72" charset="-128"/>
              </a:rPr>
              <a:t>program </a:t>
            </a:r>
            <a:r>
              <a:rPr lang="en-US" sz="1800">
                <a:solidFill>
                  <a:srgbClr val="C80617"/>
                </a:solidFill>
                <a:ea typeface="ＭＳ Ｐゴシック" pitchFamily="-72" charset="-128"/>
                <a:cs typeface="ＭＳ Ｐゴシック" pitchFamily="-72" charset="-128"/>
              </a:rPr>
              <a:t>cut by 75% effective July 2010.  Off-campus offerings moved to Community Education.</a:t>
            </a:r>
          </a:p>
          <a:p>
            <a:pPr>
              <a:lnSpc>
                <a:spcPct val="90000"/>
              </a:lnSpc>
              <a:spcBef>
                <a:spcPct val="0"/>
              </a:spcBef>
              <a:buFont typeface="Wingdings 2" pitchFamily="-72" charset="2"/>
              <a:buNone/>
            </a:pPr>
            <a:endParaRPr lang="en-US" sz="1800">
              <a:solidFill>
                <a:srgbClr val="000000"/>
              </a:solidFill>
              <a:ea typeface="ＭＳ Ｐゴシック" pitchFamily="-72" charset="-128"/>
              <a:cs typeface="ＭＳ Ｐゴシック" pitchFamily="-72" charset="-128"/>
            </a:endParaRPr>
          </a:p>
          <a:p>
            <a:pPr>
              <a:lnSpc>
                <a:spcPct val="90000"/>
              </a:lnSpc>
              <a:spcBef>
                <a:spcPct val="0"/>
              </a:spcBef>
              <a:buFont typeface="Wingdings 2" pitchFamily="-72" charset="2"/>
              <a:buNone/>
            </a:pPr>
            <a:r>
              <a:rPr lang="en-US" sz="1800">
                <a:solidFill>
                  <a:srgbClr val="000000"/>
                </a:solidFill>
                <a:ea typeface="ＭＳ Ｐゴシック" pitchFamily="-72" charset="-128"/>
                <a:cs typeface="ＭＳ Ｐゴシック" pitchFamily="-72" charset="-128"/>
              </a:rPr>
              <a:t>	•Degree applicable and CSU transferable </a:t>
            </a:r>
            <a:r>
              <a:rPr lang="en-US" sz="1800" smtClean="0">
                <a:solidFill>
                  <a:srgbClr val="000000"/>
                </a:solidFill>
                <a:ea typeface="ＭＳ Ｐゴシック" pitchFamily="-72" charset="-128"/>
                <a:cs typeface="ＭＳ Ｐゴシック" pitchFamily="-72" charset="-128"/>
              </a:rPr>
              <a:t>credits</a:t>
            </a:r>
          </a:p>
          <a:p>
            <a:pPr>
              <a:lnSpc>
                <a:spcPct val="90000"/>
              </a:lnSpc>
              <a:spcBef>
                <a:spcPct val="0"/>
              </a:spcBef>
              <a:buFont typeface="Wingdings 2" pitchFamily="-72" charset="2"/>
              <a:buNone/>
            </a:pPr>
            <a:r>
              <a:rPr lang="en-US" sz="1400" smtClean="0">
                <a:solidFill>
                  <a:srgbClr val="000000"/>
                </a:solidFill>
                <a:ea typeface="ＭＳ Ｐゴシック" pitchFamily="-72" charset="-128"/>
                <a:cs typeface="ＭＳ Ｐゴシック" pitchFamily="-72" charset="-128"/>
              </a:rPr>
              <a:t>	• </a:t>
            </a:r>
            <a:r>
              <a:rPr lang="en-US" sz="1800" smtClean="0">
                <a:solidFill>
                  <a:srgbClr val="000000"/>
                </a:solidFill>
                <a:ea typeface="ＭＳ Ｐゴシック" pitchFamily="-72" charset="-128"/>
                <a:cs typeface="ＭＳ Ｐゴシック" pitchFamily="-72" charset="-128"/>
              </a:rPr>
              <a:t>Offers </a:t>
            </a:r>
            <a:r>
              <a:rPr lang="en-US" sz="1800">
                <a:solidFill>
                  <a:srgbClr val="000000"/>
                </a:solidFill>
                <a:ea typeface="ＭＳ Ｐゴシック" pitchFamily="-72" charset="-128"/>
                <a:cs typeface="ＭＳ Ｐゴシック" pitchFamily="-72" charset="-128"/>
              </a:rPr>
              <a:t>students with diverse limitations the opportunity to participate in </a:t>
            </a:r>
            <a:r>
              <a:rPr lang="en-US" sz="1800" smtClean="0">
                <a:solidFill>
                  <a:srgbClr val="000000"/>
                </a:solidFill>
                <a:ea typeface="ＭＳ Ｐゴシック" pitchFamily="-72" charset="-128"/>
                <a:cs typeface="ＭＳ Ｐゴシック" pitchFamily="-72" charset="-128"/>
              </a:rPr>
              <a:t>	physical </a:t>
            </a:r>
            <a:r>
              <a:rPr lang="en-US" sz="1800">
                <a:solidFill>
                  <a:srgbClr val="000000"/>
                </a:solidFill>
                <a:ea typeface="ＭＳ Ｐゴシック" pitchFamily="-72" charset="-128"/>
                <a:cs typeface="ＭＳ Ｐゴシック" pitchFamily="-72" charset="-128"/>
              </a:rPr>
              <a:t>activity courses, </a:t>
            </a:r>
            <a:r>
              <a:rPr lang="en-US" sz="1800" smtClean="0">
                <a:solidFill>
                  <a:srgbClr val="000000"/>
                </a:solidFill>
                <a:ea typeface="ＭＳ Ｐゴシック" pitchFamily="-72" charset="-128"/>
                <a:cs typeface="ＭＳ Ｐゴシック" pitchFamily="-72" charset="-128"/>
              </a:rPr>
              <a:t>developed </a:t>
            </a:r>
            <a:r>
              <a:rPr lang="en-US" sz="1800">
                <a:solidFill>
                  <a:srgbClr val="000000"/>
                </a:solidFill>
                <a:ea typeface="ＭＳ Ｐゴシック" pitchFamily="-72" charset="-128"/>
                <a:cs typeface="ＭＳ Ｐゴシック" pitchFamily="-72" charset="-128"/>
              </a:rPr>
              <a:t>to fit their specific needs and goals. </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Aerobic dance</a:t>
            </a:r>
          </a:p>
          <a:p>
            <a:pPr lvl="3">
              <a:lnSpc>
                <a:spcPct val="90000"/>
              </a:lnSpc>
              <a:spcBef>
                <a:spcPct val="0"/>
              </a:spcBef>
              <a:buClr>
                <a:srgbClr val="8CADAE"/>
              </a:buClr>
              <a:buFont typeface="Wingdings" pitchFamily="-72" charset="2"/>
              <a:buChar char="§"/>
            </a:pPr>
            <a:r>
              <a:rPr lang="en-US" sz="1400" smtClean="0">
                <a:solidFill>
                  <a:srgbClr val="000000"/>
                </a:solidFill>
                <a:ea typeface="ＭＳ Ｐゴシック" pitchFamily="-72" charset="-128"/>
                <a:cs typeface="ＭＳ Ｐゴシック" pitchFamily="-72" charset="-128"/>
              </a:rPr>
              <a:t>Adaptive Aquacize</a:t>
            </a:r>
            <a:endParaRPr lang="en-US" sz="1400">
              <a:solidFill>
                <a:srgbClr val="000000"/>
              </a:solidFill>
              <a:ea typeface="ＭＳ Ｐゴシック" pitchFamily="-72" charset="-128"/>
              <a:cs typeface="ＭＳ Ｐゴシック" pitchFamily="-72" charset="-128"/>
            </a:endParaRP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Back fitness</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General conditioning</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Older adult fitness</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Stretching &amp; Flexibility</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Wellness class</a:t>
            </a:r>
          </a:p>
          <a:p>
            <a:pPr eaLnBrk="1" hangingPunct="1"/>
            <a:endParaRPr lang="en-US">
              <a:ea typeface="ＭＳ Ｐゴシック" pitchFamily="-72" charset="-128"/>
              <a:cs typeface="ＭＳ Ｐゴシック" pitchFamily="-72"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301625" y="381000"/>
            <a:ext cx="8534400" cy="758825"/>
          </a:xfrm>
        </p:spPr>
        <p:txBody>
          <a:bodyPr/>
          <a:lstStyle/>
          <a:p>
            <a:pPr eaLnBrk="1" hangingPunct="1"/>
            <a:r>
              <a:rPr lang="en-US" sz="3200">
                <a:solidFill>
                  <a:srgbClr val="7B9899"/>
                </a:solidFill>
                <a:ea typeface="ＭＳ Ｐゴシック" pitchFamily="-72" charset="-128"/>
                <a:cs typeface="ＭＳ Ｐゴシック" pitchFamily="-72" charset="-128"/>
              </a:rPr>
              <a:t>Programs for Students with Disabilities </a:t>
            </a:r>
            <a:br>
              <a:rPr lang="en-US" sz="3200">
                <a:solidFill>
                  <a:srgbClr val="7B9899"/>
                </a:solidFill>
                <a:ea typeface="ＭＳ Ｐゴシック" pitchFamily="-72" charset="-128"/>
                <a:cs typeface="ＭＳ Ｐゴシック" pitchFamily="-72" charset="-128"/>
              </a:rPr>
            </a:br>
            <a:r>
              <a:rPr lang="en-US" sz="3200">
                <a:solidFill>
                  <a:srgbClr val="7B9899"/>
                </a:solidFill>
                <a:ea typeface="ＭＳ Ｐゴシック" pitchFamily="-72" charset="-128"/>
                <a:cs typeface="ＭＳ Ｐゴシック" pitchFamily="-72" charset="-128"/>
              </a:rPr>
              <a:t>(off-campus)</a:t>
            </a:r>
          </a:p>
        </p:txBody>
      </p:sp>
      <p:sp>
        <p:nvSpPr>
          <p:cNvPr id="26626" name="Rectangle 3"/>
          <p:cNvSpPr>
            <a:spLocks noGrp="1" noChangeArrowheads="1"/>
          </p:cNvSpPr>
          <p:nvPr>
            <p:ph sz="quarter" idx="1"/>
          </p:nvPr>
        </p:nvSpPr>
        <p:spPr>
          <a:xfrm>
            <a:off x="301625" y="1527175"/>
            <a:ext cx="8504238" cy="4572000"/>
          </a:xfrm>
        </p:spPr>
        <p:txBody>
          <a:bodyPr/>
          <a:lstStyle/>
          <a:p>
            <a:pPr>
              <a:lnSpc>
                <a:spcPct val="90000"/>
              </a:lnSpc>
              <a:spcBef>
                <a:spcPct val="0"/>
              </a:spcBef>
              <a:buFont typeface="Wingdings" pitchFamily="-72" charset="2"/>
              <a:buChar char="v"/>
            </a:pPr>
            <a:r>
              <a:rPr lang="en-US" sz="1800" smtClean="0">
                <a:solidFill>
                  <a:srgbClr val="000000"/>
                </a:solidFill>
                <a:ea typeface="ＭＳ Ｐゴシック" pitchFamily="-72" charset="-128"/>
                <a:cs typeface="ＭＳ Ｐゴシック" pitchFamily="-72" charset="-128"/>
              </a:rPr>
              <a:t>Community</a:t>
            </a:r>
            <a:r>
              <a:rPr lang="en-US" sz="1800">
                <a:solidFill>
                  <a:srgbClr val="000000"/>
                </a:solidFill>
                <a:ea typeface="ＭＳ Ｐゴシック" pitchFamily="-72" charset="-128"/>
                <a:cs typeface="ＭＳ Ｐゴシック" pitchFamily="-72" charset="-128"/>
              </a:rPr>
              <a:t>-Based Program (CBP</a:t>
            </a:r>
            <a:r>
              <a:rPr lang="en-US" sz="1800" smtClean="0">
                <a:solidFill>
                  <a:srgbClr val="000000"/>
                </a:solidFill>
                <a:ea typeface="ＭＳ Ｐゴシック" pitchFamily="-72" charset="-128"/>
                <a:cs typeface="ＭＳ Ｐゴシック" pitchFamily="-72" charset="-128"/>
              </a:rPr>
              <a:t>)</a:t>
            </a:r>
          </a:p>
          <a:p>
            <a:pPr>
              <a:lnSpc>
                <a:spcPct val="90000"/>
              </a:lnSpc>
              <a:spcBef>
                <a:spcPct val="0"/>
              </a:spcBef>
              <a:buFont typeface="Wingdings 2" pitchFamily="-72" charset="2"/>
              <a:buNone/>
            </a:pPr>
            <a:r>
              <a:rPr lang="en-US" sz="1800" smtClean="0">
                <a:solidFill>
                  <a:srgbClr val="000000"/>
                </a:solidFill>
                <a:ea typeface="ＭＳ Ｐゴシック" pitchFamily="-72" charset="-128"/>
                <a:cs typeface="ＭＳ Ｐゴシック" pitchFamily="-72" charset="-128"/>
              </a:rPr>
              <a:t>	Provide </a:t>
            </a:r>
            <a:r>
              <a:rPr lang="en-US" sz="1800">
                <a:solidFill>
                  <a:srgbClr val="000000"/>
                </a:solidFill>
                <a:ea typeface="ＭＳ Ｐゴシック" pitchFamily="-72" charset="-128"/>
                <a:cs typeface="ＭＳ Ｐゴシック" pitchFamily="-72" charset="-128"/>
              </a:rPr>
              <a:t>lifetime opportunities for continued growth, development, and </a:t>
            </a:r>
            <a:r>
              <a:rPr lang="en-US" sz="1800" smtClean="0">
                <a:solidFill>
                  <a:srgbClr val="000000"/>
                </a:solidFill>
                <a:ea typeface="ＭＳ Ｐゴシック" pitchFamily="-72" charset="-128"/>
                <a:cs typeface="ＭＳ Ｐゴシック" pitchFamily="-72" charset="-128"/>
              </a:rPr>
              <a:t>	involvement </a:t>
            </a:r>
            <a:r>
              <a:rPr lang="en-US" sz="1800">
                <a:solidFill>
                  <a:srgbClr val="000000"/>
                </a:solidFill>
                <a:ea typeface="ＭＳ Ｐゴシック" pitchFamily="-72" charset="-128"/>
                <a:cs typeface="ＭＳ Ｐゴシック" pitchFamily="-72" charset="-128"/>
              </a:rPr>
              <a:t>which enhance </a:t>
            </a:r>
            <a:r>
              <a:rPr lang="en-US" sz="1800" smtClean="0">
                <a:solidFill>
                  <a:srgbClr val="000000"/>
                </a:solidFill>
                <a:ea typeface="ＭＳ Ｐゴシック" pitchFamily="-72" charset="-128"/>
                <a:cs typeface="ＭＳ Ｐゴシック" pitchFamily="-72" charset="-128"/>
              </a:rPr>
              <a:t>the </a:t>
            </a:r>
            <a:r>
              <a:rPr lang="en-US" sz="1800">
                <a:solidFill>
                  <a:srgbClr val="000000"/>
                </a:solidFill>
                <a:ea typeface="ＭＳ Ｐゴシック" pitchFamily="-72" charset="-128"/>
                <a:cs typeface="ＭＳ Ｐゴシック" pitchFamily="-72" charset="-128"/>
              </a:rPr>
              <a:t>quality of life of students with disabilities.  The </a:t>
            </a:r>
            <a:r>
              <a:rPr lang="en-US" sz="1800" smtClean="0">
                <a:solidFill>
                  <a:srgbClr val="000000"/>
                </a:solidFill>
                <a:ea typeface="ＭＳ Ｐゴシック" pitchFamily="-72" charset="-128"/>
                <a:cs typeface="ＭＳ Ｐゴシック" pitchFamily="-72" charset="-128"/>
              </a:rPr>
              <a:t>program </a:t>
            </a:r>
            <a:r>
              <a:rPr lang="en-US" sz="1800">
                <a:solidFill>
                  <a:srgbClr val="000000"/>
                </a:solidFill>
                <a:ea typeface="ＭＳ Ｐゴシック" pitchFamily="-72" charset="-128"/>
                <a:cs typeface="ＭＳ Ｐゴシック" pitchFamily="-72" charset="-128"/>
              </a:rPr>
              <a:t>serves older adults and veterans in the </a:t>
            </a:r>
            <a:r>
              <a:rPr lang="en-US" sz="1800" smtClean="0">
                <a:solidFill>
                  <a:srgbClr val="000000"/>
                </a:solidFill>
                <a:ea typeface="ＭＳ Ｐゴシック" pitchFamily="-72" charset="-128"/>
                <a:cs typeface="ＭＳ Ｐゴシック" pitchFamily="-72" charset="-128"/>
              </a:rPr>
              <a:t>community</a:t>
            </a:r>
            <a:r>
              <a:rPr lang="en-US" sz="1800">
                <a:solidFill>
                  <a:srgbClr val="000000"/>
                </a:solidFill>
                <a:ea typeface="ＭＳ Ｐゴシック" pitchFamily="-72" charset="-128"/>
                <a:cs typeface="ＭＳ Ｐゴシック" pitchFamily="-72" charset="-128"/>
              </a:rPr>
              <a:t>.  Classes focus </a:t>
            </a:r>
            <a:r>
              <a:rPr lang="en-US" sz="1800" smtClean="0">
                <a:solidFill>
                  <a:srgbClr val="000000"/>
                </a:solidFill>
                <a:ea typeface="ＭＳ Ｐゴシック" pitchFamily="-72" charset="-128"/>
                <a:cs typeface="ＭＳ Ｐゴシック" pitchFamily="-72" charset="-128"/>
              </a:rPr>
              <a:t>	on </a:t>
            </a:r>
            <a:r>
              <a:rPr lang="en-US" sz="1800">
                <a:solidFill>
                  <a:srgbClr val="000000"/>
                </a:solidFill>
                <a:ea typeface="ＭＳ Ｐゴシック" pitchFamily="-72" charset="-128"/>
                <a:cs typeface="ＭＳ Ｐゴシック" pitchFamily="-72" charset="-128"/>
              </a:rPr>
              <a:t>transitional and independent living skills, compensatory and mobility </a:t>
            </a:r>
            <a:r>
              <a:rPr lang="en-US" sz="1800" smtClean="0">
                <a:solidFill>
                  <a:srgbClr val="000000"/>
                </a:solidFill>
                <a:ea typeface="ＭＳ Ｐゴシック" pitchFamily="-72" charset="-128"/>
                <a:cs typeface="ＭＳ Ｐゴシック" pitchFamily="-72" charset="-128"/>
              </a:rPr>
              <a:t>	skills</a:t>
            </a:r>
            <a:r>
              <a:rPr lang="en-US" sz="1800">
                <a:solidFill>
                  <a:srgbClr val="000000"/>
                </a:solidFill>
                <a:ea typeface="ＭＳ Ｐゴシック" pitchFamily="-72" charset="-128"/>
                <a:cs typeface="ＭＳ Ｐゴシック" pitchFamily="-72" charset="-128"/>
              </a:rPr>
              <a:t>, job-seeking skills and personal enrichment.</a:t>
            </a:r>
          </a:p>
          <a:p>
            <a:pPr lvl="3">
              <a:lnSpc>
                <a:spcPct val="90000"/>
              </a:lnSpc>
              <a:spcBef>
                <a:spcPct val="0"/>
              </a:spcBef>
              <a:buClr>
                <a:srgbClr val="8CADAE"/>
              </a:buClr>
              <a:buFont typeface="Wingdings" pitchFamily="-72" charset="2"/>
              <a:buChar char="§"/>
            </a:pPr>
            <a:r>
              <a:rPr lang="en-US" sz="1400" smtClean="0">
                <a:solidFill>
                  <a:srgbClr val="000000"/>
                </a:solidFill>
                <a:ea typeface="ＭＳ Ｐゴシック" pitchFamily="-72" charset="-128"/>
                <a:cs typeface="ＭＳ Ｐゴシック" pitchFamily="-72" charset="-128"/>
              </a:rPr>
              <a:t>Art</a:t>
            </a:r>
            <a:endParaRPr lang="en-US" sz="1400">
              <a:solidFill>
                <a:srgbClr val="000000"/>
              </a:solidFill>
              <a:ea typeface="ＭＳ Ｐゴシック" pitchFamily="-72" charset="-128"/>
              <a:cs typeface="ＭＳ Ｐゴシック" pitchFamily="-72" charset="-128"/>
            </a:endParaRP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Career development</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Communication</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Computers</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Health</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Independent &amp; Transitional living skills</a:t>
            </a:r>
          </a:p>
          <a:p>
            <a:pPr lvl="3">
              <a:lnSpc>
                <a:spcPct val="90000"/>
              </a:lnSpc>
              <a:spcBef>
                <a:spcPct val="0"/>
              </a:spcBef>
              <a:buClr>
                <a:srgbClr val="8CADAE"/>
              </a:buClr>
              <a:buFont typeface="Wingdings" pitchFamily="-72" charset="2"/>
              <a:buChar char="§"/>
            </a:pPr>
            <a:r>
              <a:rPr lang="en-US" sz="1400">
                <a:solidFill>
                  <a:srgbClr val="000000"/>
                </a:solidFill>
                <a:ea typeface="ＭＳ Ｐゴシック" pitchFamily="-72" charset="-128"/>
                <a:cs typeface="ＭＳ Ｐゴシック" pitchFamily="-72" charset="-128"/>
              </a:rPr>
              <a:t>Work Readiness</a:t>
            </a:r>
          </a:p>
          <a:p>
            <a:pPr lvl="2">
              <a:lnSpc>
                <a:spcPct val="90000"/>
              </a:lnSpc>
              <a:spcBef>
                <a:spcPct val="0"/>
              </a:spcBef>
              <a:buClr>
                <a:schemeClr val="accent1"/>
              </a:buClr>
              <a:buFont typeface="Wingdings" pitchFamily="-72" charset="2"/>
              <a:buChar char="v"/>
            </a:pPr>
            <a:endParaRPr lang="en-US" sz="1400">
              <a:solidFill>
                <a:srgbClr val="000000"/>
              </a:solidFill>
              <a:ea typeface="ＭＳ Ｐゴシック" pitchFamily="-72" charset="-128"/>
              <a:cs typeface="ＭＳ Ｐゴシック" pitchFamily="-72" charset="-128"/>
            </a:endParaRPr>
          </a:p>
          <a:p>
            <a:pPr>
              <a:lnSpc>
                <a:spcPct val="90000"/>
              </a:lnSpc>
              <a:spcBef>
                <a:spcPct val="0"/>
              </a:spcBef>
              <a:buFont typeface="Wingdings" pitchFamily="-72" charset="2"/>
              <a:buChar char="v"/>
            </a:pPr>
            <a:r>
              <a:rPr lang="en-US" sz="1800">
                <a:solidFill>
                  <a:srgbClr val="000000"/>
                </a:solidFill>
                <a:ea typeface="ＭＳ Ｐゴシック" pitchFamily="-72" charset="-128"/>
                <a:cs typeface="ＭＳ Ｐゴシック" pitchFamily="-72" charset="-128"/>
              </a:rPr>
              <a:t>REACH Program for post-</a:t>
            </a:r>
            <a:r>
              <a:rPr lang="en-US" sz="1800" smtClean="0">
                <a:solidFill>
                  <a:srgbClr val="000000"/>
                </a:solidFill>
                <a:ea typeface="ＭＳ Ｐゴシック" pitchFamily="-72" charset="-128"/>
                <a:cs typeface="ＭＳ Ｐゴシック" pitchFamily="-72" charset="-128"/>
              </a:rPr>
              <a:t>stroke – </a:t>
            </a:r>
            <a:r>
              <a:rPr lang="en-US" sz="1800" smtClean="0">
                <a:solidFill>
                  <a:srgbClr val="C80617"/>
                </a:solidFill>
                <a:ea typeface="ＭＳ Ｐゴシック" pitchFamily="-72" charset="-128"/>
                <a:cs typeface="ＭＳ Ｐゴシック" pitchFamily="-72" charset="-128"/>
              </a:rPr>
              <a:t>program </a:t>
            </a:r>
            <a:r>
              <a:rPr lang="en-US" sz="1800">
                <a:solidFill>
                  <a:srgbClr val="C80617"/>
                </a:solidFill>
                <a:ea typeface="ＭＳ Ｐゴシック" pitchFamily="-72" charset="-128"/>
                <a:cs typeface="ＭＳ Ｐゴシック" pitchFamily="-72" charset="-128"/>
              </a:rPr>
              <a:t>eliminated in ALD and moved to Community Education effective July </a:t>
            </a:r>
            <a:r>
              <a:rPr lang="en-US" sz="1800" smtClean="0">
                <a:solidFill>
                  <a:srgbClr val="C80617"/>
                </a:solidFill>
                <a:ea typeface="ＭＳ Ｐゴシック" pitchFamily="-72" charset="-128"/>
                <a:cs typeface="ＭＳ Ｐゴシック" pitchFamily="-72" charset="-128"/>
              </a:rPr>
              <a:t>2010</a:t>
            </a:r>
            <a:endParaRPr lang="en-US" sz="1400">
              <a:solidFill>
                <a:srgbClr val="C80617"/>
              </a:solidFill>
              <a:ea typeface="ＭＳ Ｐゴシック" pitchFamily="-72" charset="-128"/>
              <a:cs typeface="ＭＳ Ｐゴシック" pitchFamily="-72"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pPr eaLnBrk="1" hangingPunct="1"/>
            <a:r>
              <a:rPr lang="en-US" sz="3600">
                <a:solidFill>
                  <a:srgbClr val="7B9899"/>
                </a:solidFill>
                <a:ea typeface="ＭＳ Ｐゴシック" pitchFamily="-72" charset="-128"/>
                <a:cs typeface="ＭＳ Ｐゴシック" pitchFamily="-72" charset="-128"/>
              </a:rPr>
              <a:t>Career Programs</a:t>
            </a:r>
          </a:p>
        </p:txBody>
      </p:sp>
      <p:sp>
        <p:nvSpPr>
          <p:cNvPr id="27650" name="Rectangle 3"/>
          <p:cNvSpPr>
            <a:spLocks noGrp="1" noChangeArrowheads="1"/>
          </p:cNvSpPr>
          <p:nvPr>
            <p:ph sz="quarter" idx="1"/>
          </p:nvPr>
        </p:nvSpPr>
        <p:spPr>
          <a:xfrm>
            <a:off x="301625" y="1527175"/>
            <a:ext cx="8504238" cy="4572000"/>
          </a:xfrm>
        </p:spPr>
        <p:txBody>
          <a:bodyPr/>
          <a:lstStyle/>
          <a:p>
            <a:pPr>
              <a:spcBef>
                <a:spcPct val="0"/>
              </a:spcBef>
              <a:buFont typeface="Wingdings" pitchFamily="-72" charset="2"/>
              <a:buNone/>
            </a:pPr>
            <a:r>
              <a:rPr lang="en-US" sz="2000">
                <a:solidFill>
                  <a:srgbClr val="000000"/>
                </a:solidFill>
                <a:ea typeface="ＭＳ Ｐゴシック" pitchFamily="-72" charset="-128"/>
                <a:cs typeface="ＭＳ Ｐゴシック" pitchFamily="-72" charset="-128"/>
              </a:rPr>
              <a:t>Adaptive Fitness Therapy</a:t>
            </a:r>
          </a:p>
          <a:p>
            <a:pPr marL="460375" lvl="1" indent="-3175">
              <a:spcBef>
                <a:spcPct val="0"/>
              </a:spcBef>
              <a:buFont typeface="Wingdings" pitchFamily="-72" charset="2"/>
              <a:buNone/>
            </a:pPr>
            <a:r>
              <a:rPr lang="en-US" sz="1400">
                <a:solidFill>
                  <a:srgbClr val="000000"/>
                </a:solidFill>
              </a:rPr>
              <a:t>This program is designed to provide practical skills and knowledge for those interested in a career in the health and fitness fields, working with older adults and persons with disabilities. Graduates of the program will be qualified to work as paraprofessionals in the following occupations: fitness professional, personal trainer, physical therapist aide, home health professional, activity director, and others. Individual classes can be taken for professional growth or continuing education credits</a:t>
            </a:r>
            <a:r>
              <a:rPr lang="en-US" sz="1400" smtClean="0">
                <a:solidFill>
                  <a:srgbClr val="000000"/>
                </a:solidFill>
              </a:rPr>
              <a:t>.</a:t>
            </a:r>
          </a:p>
          <a:p>
            <a:pPr marL="460375" lvl="1" indent="-3175">
              <a:spcBef>
                <a:spcPct val="0"/>
              </a:spcBef>
              <a:buFont typeface="Wingdings" pitchFamily="-72" charset="2"/>
              <a:buNone/>
            </a:pPr>
            <a:endParaRPr lang="en-US" sz="1400" smtClean="0">
              <a:solidFill>
                <a:srgbClr val="000000"/>
              </a:solidFill>
            </a:endParaRPr>
          </a:p>
          <a:p>
            <a:pPr>
              <a:lnSpc>
                <a:spcPct val="90000"/>
              </a:lnSpc>
              <a:spcBef>
                <a:spcPct val="0"/>
              </a:spcBef>
              <a:buFont typeface="Wingdings" pitchFamily="-72" charset="2"/>
              <a:buNone/>
            </a:pPr>
            <a:r>
              <a:rPr lang="en-US" sz="2000" smtClean="0">
                <a:solidFill>
                  <a:srgbClr val="000000"/>
                </a:solidFill>
                <a:ea typeface="ＭＳ Ｐゴシック" pitchFamily="-72" charset="-128"/>
                <a:cs typeface="ＭＳ Ｐゴシック" pitchFamily="-72" charset="-128"/>
              </a:rPr>
              <a:t>Special Education Paraprofessional</a:t>
            </a:r>
            <a:r>
              <a:rPr lang="en-US" sz="2000" smtClean="0">
                <a:solidFill>
                  <a:srgbClr val="000000"/>
                </a:solidFill>
                <a:latin typeface="Arial" pitchFamily="-72" charset="0"/>
                <a:ea typeface="ＭＳ Ｐゴシック" pitchFamily="-72" charset="-128"/>
                <a:cs typeface="ＭＳ Ｐゴシック" pitchFamily="-72" charset="-128"/>
              </a:rPr>
              <a:t> </a:t>
            </a:r>
          </a:p>
          <a:p>
            <a:pPr marL="460375" lvl="1" indent="-3175">
              <a:lnSpc>
                <a:spcPct val="90000"/>
              </a:lnSpc>
              <a:spcBef>
                <a:spcPct val="0"/>
              </a:spcBef>
              <a:buFont typeface="Wingdings" pitchFamily="-72" charset="2"/>
              <a:buNone/>
            </a:pPr>
            <a:r>
              <a:rPr lang="en-US" sz="1400" smtClean="0">
                <a:solidFill>
                  <a:srgbClr val="000000"/>
                </a:solidFill>
              </a:rPr>
              <a:t>The program allows students to develop skills for a rewarding career as a paraprofessional in public and private schools and other work settings such as rehabilitation facilities, human service organizations, community centers after school programs or care giving facilities. By enrolling in Foothill's Special Education Program, students will have the opportunity to study disability and special education topics including disability law, attention deficit disorders, psychological aspects, technology and other topics.</a:t>
            </a:r>
          </a:p>
          <a:p>
            <a:pPr marL="1147763" lvl="3" indent="-234950">
              <a:lnSpc>
                <a:spcPct val="90000"/>
              </a:lnSpc>
              <a:spcBef>
                <a:spcPct val="0"/>
              </a:spcBef>
              <a:buFont typeface="Times" pitchFamily="-72" charset="0"/>
              <a:buChar char="•"/>
            </a:pPr>
            <a:r>
              <a:rPr lang="en-US" sz="1400" smtClean="0">
                <a:solidFill>
                  <a:srgbClr val="000000"/>
                </a:solidFill>
                <a:ea typeface="ＭＳ Ｐゴシック" pitchFamily="-72" charset="-128"/>
              </a:rPr>
              <a:t>Working with Special Populations</a:t>
            </a:r>
          </a:p>
          <a:p>
            <a:pPr marL="1147763" lvl="3" indent="-234950">
              <a:lnSpc>
                <a:spcPct val="90000"/>
              </a:lnSpc>
              <a:spcBef>
                <a:spcPct val="0"/>
              </a:spcBef>
              <a:buFont typeface="Times" pitchFamily="-72" charset="0"/>
              <a:buChar char="•"/>
            </a:pPr>
            <a:r>
              <a:rPr lang="en-US" sz="1400" smtClean="0">
                <a:solidFill>
                  <a:srgbClr val="000000"/>
                </a:solidFill>
                <a:ea typeface="ＭＳ Ｐゴシック" pitchFamily="-72" charset="-128"/>
              </a:rPr>
              <a:t>Introduction to Disabilities</a:t>
            </a:r>
          </a:p>
          <a:p>
            <a:pPr marL="1147763" lvl="3" indent="-234950">
              <a:lnSpc>
                <a:spcPct val="90000"/>
              </a:lnSpc>
              <a:spcBef>
                <a:spcPct val="0"/>
              </a:spcBef>
              <a:buFont typeface="Times" pitchFamily="-72" charset="0"/>
              <a:buChar char="•"/>
            </a:pPr>
            <a:r>
              <a:rPr lang="en-US" sz="1400" smtClean="0">
                <a:solidFill>
                  <a:srgbClr val="000000"/>
                </a:solidFill>
                <a:ea typeface="ＭＳ Ｐゴシック" pitchFamily="-72" charset="-128"/>
              </a:rPr>
              <a:t>Psychological Aspects of Disability</a:t>
            </a:r>
          </a:p>
          <a:p>
            <a:pPr marL="1147763" lvl="3" indent="-234950">
              <a:lnSpc>
                <a:spcPct val="90000"/>
              </a:lnSpc>
              <a:spcBef>
                <a:spcPct val="0"/>
              </a:spcBef>
              <a:buFont typeface="Times" pitchFamily="-72" charset="0"/>
              <a:buChar char="•"/>
            </a:pPr>
            <a:r>
              <a:rPr lang="en-US" sz="1400" smtClean="0">
                <a:solidFill>
                  <a:srgbClr val="000000"/>
                </a:solidFill>
                <a:ea typeface="ＭＳ Ｐゴシック" pitchFamily="-72" charset="-128"/>
              </a:rPr>
              <a:t>Learning Disabilities</a:t>
            </a:r>
          </a:p>
          <a:p>
            <a:pPr marL="1147763" lvl="3" indent="-234950">
              <a:lnSpc>
                <a:spcPct val="90000"/>
              </a:lnSpc>
              <a:spcBef>
                <a:spcPct val="0"/>
              </a:spcBef>
              <a:buFont typeface="Times" pitchFamily="-72" charset="0"/>
              <a:buChar char="•"/>
            </a:pPr>
            <a:r>
              <a:rPr lang="en-US" sz="1400" smtClean="0">
                <a:solidFill>
                  <a:srgbClr val="000000"/>
                </a:solidFill>
                <a:ea typeface="ＭＳ Ｐゴシック" pitchFamily="-72" charset="-128"/>
              </a:rPr>
              <a:t>Disability &amp; The Law</a:t>
            </a:r>
          </a:p>
          <a:p>
            <a:pPr marL="1147763" lvl="3" indent="-234950">
              <a:lnSpc>
                <a:spcPct val="90000"/>
              </a:lnSpc>
              <a:spcBef>
                <a:spcPct val="0"/>
              </a:spcBef>
              <a:buFont typeface="Times" pitchFamily="-72" charset="0"/>
              <a:buChar char="•"/>
            </a:pPr>
            <a:r>
              <a:rPr lang="en-US" sz="1400" smtClean="0">
                <a:solidFill>
                  <a:srgbClr val="000000"/>
                </a:solidFill>
                <a:ea typeface="ＭＳ Ｐゴシック" pitchFamily="-72" charset="-128"/>
              </a:rPr>
              <a:t>Disability &amp; Technology Access</a:t>
            </a:r>
          </a:p>
          <a:p>
            <a:pPr marL="1147763" lvl="3" indent="-234950">
              <a:lnSpc>
                <a:spcPct val="90000"/>
              </a:lnSpc>
              <a:spcBef>
                <a:spcPct val="0"/>
              </a:spcBef>
              <a:buFont typeface="Times" pitchFamily="-72" charset="0"/>
              <a:buChar char="•"/>
            </a:pPr>
            <a:r>
              <a:rPr lang="en-US" sz="1400" smtClean="0">
                <a:solidFill>
                  <a:srgbClr val="000000"/>
                </a:solidFill>
                <a:ea typeface="ＭＳ Ｐゴシック" pitchFamily="-72" charset="-128"/>
              </a:rPr>
              <a:t>Special Education Strategies &amp; Practicum</a:t>
            </a:r>
          </a:p>
          <a:p>
            <a:pPr eaLnBrk="1" hangingPunct="1">
              <a:lnSpc>
                <a:spcPct val="90000"/>
              </a:lnSpc>
              <a:buFont typeface="Wingdings" pitchFamily="-72" charset="2"/>
              <a:buNone/>
            </a:pPr>
            <a:endParaRPr lang="en-US" sz="1400" smtClean="0">
              <a:ea typeface="ＭＳ Ｐゴシック" pitchFamily="-72" charset="-128"/>
              <a:cs typeface="ＭＳ Ｐゴシック" pitchFamily="-72" charset="-128"/>
            </a:endParaRPr>
          </a:p>
          <a:p>
            <a:pPr marL="460375" lvl="1" indent="-3175">
              <a:spcBef>
                <a:spcPct val="0"/>
              </a:spcBef>
              <a:buFont typeface="Wingdings" pitchFamily="-72" charset="2"/>
              <a:buNone/>
            </a:pPr>
            <a:endParaRPr lang="en-US" sz="1400"/>
          </a:p>
          <a:p>
            <a:pPr marL="460375" lvl="1" indent="-3175">
              <a:spcBef>
                <a:spcPct val="0"/>
              </a:spcBef>
              <a:buFont typeface="Wingdings" pitchFamily="-72" charset="2"/>
              <a:buNone/>
            </a:pPr>
            <a:endParaRPr lang="en-US" sz="1400">
              <a:ea typeface="ＭＳ Ｐゴシック" pitchFamily="-72" charset="-128"/>
              <a:cs typeface="ＭＳ Ｐゴシック" pitchFamily="-72" charset="-128"/>
            </a:endParaRPr>
          </a:p>
        </p:txBody>
      </p:sp>
      <p:sp>
        <p:nvSpPr>
          <p:cNvPr id="27651" name="Text Box 9"/>
          <p:cNvSpPr txBox="1">
            <a:spLocks noChangeArrowheads="1"/>
          </p:cNvSpPr>
          <p:nvPr/>
        </p:nvSpPr>
        <p:spPr bwMode="auto">
          <a:xfrm>
            <a:off x="5359400" y="6477000"/>
            <a:ext cx="212725" cy="228600"/>
          </a:xfrm>
          <a:prstGeom prst="rect">
            <a:avLst/>
          </a:prstGeom>
          <a:noFill/>
          <a:ln w="9525">
            <a:noFill/>
            <a:miter lim="800000"/>
            <a:headEnd/>
            <a:tailEnd/>
          </a:ln>
        </p:spPr>
        <p:txBody>
          <a:bodyPr wrap="none">
            <a:prstTxWarp prst="textNoShape">
              <a:avLst/>
            </a:prstTxWarp>
            <a:spAutoFit/>
          </a:bodyPr>
          <a:lstStyle/>
          <a:p>
            <a:pPr eaLnBrk="0" hangingPunct="0"/>
            <a:r>
              <a:rPr lang="en-US" sz="900">
                <a:latin typeface="Times New Roman" pitchFamily="-72" charset="0"/>
              </a:rPr>
              <a: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1403</TotalTime>
  <Words>1044</Words>
  <Application>Microsoft Macintosh PowerPoint</Application>
  <PresentationFormat>On-screen Show (4:3)</PresentationFormat>
  <Paragraphs>145</Paragraphs>
  <Slides>13</Slides>
  <Notes>6</Notes>
  <HiddenSlides>0</HiddenSlides>
  <MMClips>0</MMClips>
  <ScaleCrop>false</ScaleCrop>
  <HeadingPairs>
    <vt:vector size="6" baseType="variant">
      <vt:variant>
        <vt:lpstr>Fonts Used</vt:lpstr>
      </vt:variant>
      <vt:variant>
        <vt:i4>9</vt:i4>
      </vt:variant>
      <vt:variant>
        <vt:lpstr>Design Template</vt:lpstr>
      </vt:variant>
      <vt:variant>
        <vt:i4>1</vt:i4>
      </vt:variant>
      <vt:variant>
        <vt:lpstr>Slide Titles</vt:lpstr>
      </vt:variant>
      <vt:variant>
        <vt:i4>13</vt:i4>
      </vt:variant>
    </vt:vector>
  </HeadingPairs>
  <TitlesOfParts>
    <vt:vector size="23" baseType="lpstr">
      <vt:lpstr>Arial</vt:lpstr>
      <vt:lpstr>ＭＳ Ｐゴシック</vt:lpstr>
      <vt:lpstr>Georgia</vt:lpstr>
      <vt:lpstr>Wingdings 2</vt:lpstr>
      <vt:lpstr>Wingdings</vt:lpstr>
      <vt:lpstr>Times New Roman</vt:lpstr>
      <vt:lpstr>Webdings</vt:lpstr>
      <vt:lpstr>Times</vt:lpstr>
      <vt:lpstr>ＭＳ Ｐ明朝</vt:lpstr>
      <vt:lpstr>Civic</vt:lpstr>
      <vt:lpstr>Adaptive Learning Division Foothill College</vt:lpstr>
      <vt:lpstr>Our Mission</vt:lpstr>
      <vt:lpstr>Who are our Students?</vt:lpstr>
      <vt:lpstr>Statistics</vt:lpstr>
      <vt:lpstr>Range of Disabilities</vt:lpstr>
      <vt:lpstr>Programs for Students with Disabilities  (On-campus)</vt:lpstr>
      <vt:lpstr>Programs for Students with Disabilities  (On-campus) continues</vt:lpstr>
      <vt:lpstr>Programs for Students with Disabilities  (off-campus)</vt:lpstr>
      <vt:lpstr>Career Programs</vt:lpstr>
      <vt:lpstr>Career Programs cont.</vt:lpstr>
      <vt:lpstr>Supporting Foothill’s Strategic Initiatives</vt:lpstr>
      <vt:lpstr>Goals and Priorities</vt:lpstr>
      <vt:lpstr>PowerPoint Presentation</vt:lpstr>
    </vt:vector>
  </TitlesOfParts>
  <Company>Foothill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Adaptive Learning Division Foothill College</dc:title>
  <dc:creator>Foothill College</dc:creator>
  <cp:lastModifiedBy>De Anza College</cp:lastModifiedBy>
  <cp:revision>70</cp:revision>
  <cp:lastPrinted>2011-01-04T20:09:42Z</cp:lastPrinted>
  <dcterms:created xsi:type="dcterms:W3CDTF">2007-01-24T17:55:35Z</dcterms:created>
  <dcterms:modified xsi:type="dcterms:W3CDTF">2011-01-05T23:20:45Z</dcterms:modified>
</cp:coreProperties>
</file>